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33.xml" ContentType="application/vnd.openxmlformats-officedocument.presentationml.slide+xml"/>
  <Default Extension="bin" ContentType="application/vnd.openxmlformats-officedocument.presentationml.printerSettings"/>
  <Override PartName="/ppt/notesSlides/notesSlide30.xml" ContentType="application/vnd.openxmlformats-officedocument.presentationml.notesSlide+xml"/>
  <Override PartName="/ppt/slideLayouts/slideLayout20.xml" ContentType="application/vnd.openxmlformats-officedocument.presentationml.slideLayout+xml"/>
  <Override PartName="/ppt/slideLayouts/slideLayout17.xml" ContentType="application/vnd.openxmlformats-officedocument.presentationml.slideLayout+xml"/>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notesSlides/notesSlide34.xml" ContentType="application/vnd.openxmlformats-officedocument.presentationml.notesSlide+xml"/>
  <Override PartName="/ppt/slides/slide23.xml" ContentType="application/vnd.openxmlformats-officedocument.presentationml.slide+xml"/>
  <Override PartName="/ppt/slides/slide42.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46.xml" ContentType="application/vnd.openxmlformats-officedocument.presentationml.slide+xml"/>
  <Override PartName="/ppt/notesSlides/notesSlide41.xml" ContentType="application/vnd.openxmlformats-officedocument.presentationml.notesSlide+xml"/>
  <Override PartName="/ppt/notesSlides/notesSlide8.xml" ContentType="application/vnd.openxmlformats-officedocument.presentationml.notesSlide+xml"/>
  <Override PartName="/ppt/slideLayouts/slideLayout14.xml" ContentType="application/vnd.openxmlformats-officedocument.presentationml.slideLayout+xml"/>
  <Override PartName="/ppt/notesSlides/notesSlide26.xml" ContentType="application/vnd.openxmlformats-officedocument.presentationml.notesSlide+xml"/>
  <Override PartName="/ppt/notesSlides/notesSlide45.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15.xml" ContentType="application/vnd.openxmlformats-officedocument.presentationml.slide+xml"/>
  <Override PartName="/ppt/notesSlides/notesSlide31.xml" ContentType="application/vnd.openxmlformats-officedocument.presentationml.notesSlide+xml"/>
  <Override PartName="/ppt/slides/slide20.xml" ContentType="application/vnd.openxmlformats-officedocument.presentationml.slide+xml"/>
  <Override PartName="/ppt/slideLayouts/slideLayout21.xml" ContentType="application/vnd.openxmlformats-officedocument.presentationml.slideLayout+xml"/>
  <Override PartName="/ppt/slideLayouts/slideLayout18.xml" ContentType="application/vnd.openxmlformats-officedocument.presentationml.slideLayout+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notesSlides/notesSlide35.xml" ContentType="application/vnd.openxmlformats-officedocument.presentationml.notesSlide+xml"/>
  <Override PartName="/ppt/slides/slide24.xml" ContentType="application/vnd.openxmlformats-officedocument.presentationml.slide+xml"/>
  <Override PartName="/ppt/slides/slide43.xml" ContentType="application/vnd.openxmlformats-officedocument.presentationml.slide+xml"/>
  <Override PartName="/ppt/theme/theme2.xml" ContentType="application/vnd.openxmlformats-officedocument.theme+xml"/>
  <Override PartName="/ppt/handoutMasters/handoutMaster1.xml" ContentType="application/vnd.openxmlformats-officedocument.presentationml.handoutMaster+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notesSlides/notesSlide42.xml" ContentType="application/vnd.openxmlformats-officedocument.presentationml.notesSlide+xml"/>
  <Override PartName="/ppt/notesSlides/notesSlide9.xml" ContentType="application/vnd.openxmlformats-officedocument.presentationml.notesSlide+xml"/>
  <Override PartName="/ppt/slideLayouts/slideLayout15.xml" ContentType="application/vnd.openxmlformats-officedocument.presentationml.slideLayout+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notesSlides/notesSlide46.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slideLayouts/slideLayout22.xml" ContentType="application/vnd.openxmlformats-officedocument.presentationml.slideLayout+xml"/>
  <Override PartName="/ppt/slideLayouts/slideLayout19.xml" ContentType="application/vnd.openxmlformats-officedocument.presentationml.slideLayout+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notesSlides/notesSlide19.xml" ContentType="application/vnd.openxmlformats-officedocument.presentationml.notesSlide+xml"/>
  <Override PartName="/ppt/notesSlides/notesSlide38.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viewProps.xml" ContentType="application/vnd.openxmlformats-officedocument.presentationml.viewProps+xml"/>
  <Override PartName="/ppt/slides/slide29.xml" ContentType="application/vnd.openxmlformats-officedocument.presentationml.slide+xml"/>
  <Override PartName="/ppt/slideLayouts/slideLayout16.xml" ContentType="application/vnd.openxmlformats-officedocument.presentationml.slideLayout+xml"/>
  <Override PartName="/ppt/notesSlides/notesSlide43.xml" ContentType="application/vnd.openxmlformats-officedocument.presentationml.notes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notesSlides/notesSlide33.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slideLayouts/slideLayout23.xml" ContentType="application/vnd.openxmlformats-officedocument.presentationml.slideLayout+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Slides/notesSlide21.xml" ContentType="application/vnd.openxmlformats-officedocument.presentationml.notesSlide+xml"/>
  <Override PartName="/ppt/slides/slide6.xml" ContentType="application/vnd.openxmlformats-officedocument.presentationml.slide+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slides/slide26.xml" ContentType="application/vnd.openxmlformats-officedocument.presentationml.slide+xml"/>
  <Override PartName="/ppt/slides/slide45.xml" ContentType="application/vnd.openxmlformats-officedocument.presentationml.slide+xml"/>
  <Override PartName="/ppt/theme/theme4.xml" ContentType="application/vnd.openxmlformats-officedocument.theme+xml"/>
  <Override PartName="/ppt/slides/slide10.xml" ContentType="application/vnd.openxmlformats-officedocument.presentationml.slide+xml"/>
  <Override PartName="/ppt/notesSlides/notesSlide40.xml" ContentType="application/vnd.openxmlformats-officedocument.presentationml.notesSlide+xml"/>
  <Override PartName="/ppt/slideLayouts/slideLayout13.xml" ContentType="application/vnd.openxmlformats-officedocument.presentationml.slideLayout+xml"/>
  <Override PartName="/ppt/notesSlides/notesSlide39.xml" ContentType="application/vnd.openxmlformats-officedocument.presentationml.notesSlide+xml"/>
  <Default Extension="png" ContentType="image/png"/>
  <Override PartName="/ppt/notesSlides/notesSlide25.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trictFirstAndLastChars="0" saveSubsetFonts="1" autoCompressPictures="0">
  <p:sldMasterIdLst>
    <p:sldMasterId id="2147483656" r:id="rId1"/>
    <p:sldMasterId id="2147483658" r:id="rId2"/>
  </p:sldMasterIdLst>
  <p:notesMasterIdLst>
    <p:notesMasterId r:id="rId55"/>
  </p:notesMasterIdLst>
  <p:handoutMasterIdLst>
    <p:handoutMasterId r:id="rId56"/>
  </p:handoutMasterIdLst>
  <p:sldIdLst>
    <p:sldId id="256" r:id="rId3"/>
    <p:sldId id="257" r:id="rId4"/>
    <p:sldId id="291" r:id="rId5"/>
    <p:sldId id="293" r:id="rId6"/>
    <p:sldId id="258" r:id="rId7"/>
    <p:sldId id="325" r:id="rId8"/>
    <p:sldId id="327" r:id="rId9"/>
    <p:sldId id="326" r:id="rId10"/>
    <p:sldId id="312" r:id="rId11"/>
    <p:sldId id="305" r:id="rId12"/>
    <p:sldId id="313" r:id="rId13"/>
    <p:sldId id="303" r:id="rId14"/>
    <p:sldId id="304" r:id="rId15"/>
    <p:sldId id="259" r:id="rId16"/>
    <p:sldId id="260" r:id="rId17"/>
    <p:sldId id="295" r:id="rId18"/>
    <p:sldId id="296" r:id="rId19"/>
    <p:sldId id="297" r:id="rId20"/>
    <p:sldId id="298" r:id="rId21"/>
    <p:sldId id="299" r:id="rId22"/>
    <p:sldId id="261" r:id="rId23"/>
    <p:sldId id="262" r:id="rId24"/>
    <p:sldId id="300" r:id="rId25"/>
    <p:sldId id="263" r:id="rId26"/>
    <p:sldId id="301" r:id="rId27"/>
    <p:sldId id="264" r:id="rId28"/>
    <p:sldId id="279" r:id="rId29"/>
    <p:sldId id="318" r:id="rId30"/>
    <p:sldId id="280" r:id="rId31"/>
    <p:sldId id="281" r:id="rId32"/>
    <p:sldId id="282" r:id="rId33"/>
    <p:sldId id="283" r:id="rId34"/>
    <p:sldId id="294" r:id="rId35"/>
    <p:sldId id="284" r:id="rId36"/>
    <p:sldId id="314" r:id="rId37"/>
    <p:sldId id="315" r:id="rId38"/>
    <p:sldId id="285" r:id="rId39"/>
    <p:sldId id="290" r:id="rId40"/>
    <p:sldId id="286" r:id="rId41"/>
    <p:sldId id="288" r:id="rId42"/>
    <p:sldId id="289" r:id="rId43"/>
    <p:sldId id="307" r:id="rId44"/>
    <p:sldId id="308" r:id="rId45"/>
    <p:sldId id="309" r:id="rId46"/>
    <p:sldId id="310" r:id="rId47"/>
    <p:sldId id="316" r:id="rId48"/>
    <p:sldId id="311" r:id="rId49"/>
    <p:sldId id="317" r:id="rId50"/>
    <p:sldId id="321" r:id="rId51"/>
    <p:sldId id="322" r:id="rId52"/>
    <p:sldId id="323" r:id="rId53"/>
    <p:sldId id="324" r:id="rId54"/>
  </p:sldIdLst>
  <p:sldSz cx="9144000" cy="6858000" type="screen4x3"/>
  <p:notesSz cx="6985000" cy="9271000"/>
  <p:defaultTextStyle>
    <a:defPPr>
      <a:defRPr lang="en-US"/>
    </a:defPPr>
    <a:lvl1pPr algn="ctr" rtl="0" fontAlgn="base">
      <a:spcBef>
        <a:spcPct val="0"/>
      </a:spcBef>
      <a:spcAft>
        <a:spcPct val="0"/>
      </a:spcAft>
      <a:defRPr sz="2400" kern="1200">
        <a:solidFill>
          <a:srgbClr val="333333"/>
        </a:solidFill>
        <a:latin typeface="Tahoma" charset="0"/>
        <a:ea typeface="+mn-ea"/>
        <a:cs typeface="+mn-cs"/>
      </a:defRPr>
    </a:lvl1pPr>
    <a:lvl2pPr marL="457200" algn="ctr" rtl="0" fontAlgn="base">
      <a:spcBef>
        <a:spcPct val="0"/>
      </a:spcBef>
      <a:spcAft>
        <a:spcPct val="0"/>
      </a:spcAft>
      <a:defRPr sz="2400" kern="1200">
        <a:solidFill>
          <a:srgbClr val="333333"/>
        </a:solidFill>
        <a:latin typeface="Tahoma" charset="0"/>
        <a:ea typeface="+mn-ea"/>
        <a:cs typeface="+mn-cs"/>
      </a:defRPr>
    </a:lvl2pPr>
    <a:lvl3pPr marL="914400" algn="ctr" rtl="0" fontAlgn="base">
      <a:spcBef>
        <a:spcPct val="0"/>
      </a:spcBef>
      <a:spcAft>
        <a:spcPct val="0"/>
      </a:spcAft>
      <a:defRPr sz="2400" kern="1200">
        <a:solidFill>
          <a:srgbClr val="333333"/>
        </a:solidFill>
        <a:latin typeface="Tahoma" charset="0"/>
        <a:ea typeface="+mn-ea"/>
        <a:cs typeface="+mn-cs"/>
      </a:defRPr>
    </a:lvl3pPr>
    <a:lvl4pPr marL="1371600" algn="ctr" rtl="0" fontAlgn="base">
      <a:spcBef>
        <a:spcPct val="0"/>
      </a:spcBef>
      <a:spcAft>
        <a:spcPct val="0"/>
      </a:spcAft>
      <a:defRPr sz="2400" kern="1200">
        <a:solidFill>
          <a:srgbClr val="333333"/>
        </a:solidFill>
        <a:latin typeface="Tahoma" charset="0"/>
        <a:ea typeface="+mn-ea"/>
        <a:cs typeface="+mn-cs"/>
      </a:defRPr>
    </a:lvl4pPr>
    <a:lvl5pPr marL="1828800" algn="ctr" rtl="0" fontAlgn="base">
      <a:spcBef>
        <a:spcPct val="0"/>
      </a:spcBef>
      <a:spcAft>
        <a:spcPct val="0"/>
      </a:spcAft>
      <a:defRPr sz="2400" kern="1200">
        <a:solidFill>
          <a:srgbClr val="333333"/>
        </a:solidFill>
        <a:latin typeface="Tahoma" charset="0"/>
        <a:ea typeface="+mn-ea"/>
        <a:cs typeface="+mn-cs"/>
      </a:defRPr>
    </a:lvl5pPr>
    <a:lvl6pPr marL="2286000" algn="l" defTabSz="457200" rtl="0" eaLnBrk="1" latinLnBrk="0" hangingPunct="1">
      <a:defRPr sz="2400" kern="1200">
        <a:solidFill>
          <a:srgbClr val="333333"/>
        </a:solidFill>
        <a:latin typeface="Tahoma" charset="0"/>
        <a:ea typeface="+mn-ea"/>
        <a:cs typeface="+mn-cs"/>
      </a:defRPr>
    </a:lvl6pPr>
    <a:lvl7pPr marL="2743200" algn="l" defTabSz="457200" rtl="0" eaLnBrk="1" latinLnBrk="0" hangingPunct="1">
      <a:defRPr sz="2400" kern="1200">
        <a:solidFill>
          <a:srgbClr val="333333"/>
        </a:solidFill>
        <a:latin typeface="Tahoma" charset="0"/>
        <a:ea typeface="+mn-ea"/>
        <a:cs typeface="+mn-cs"/>
      </a:defRPr>
    </a:lvl7pPr>
    <a:lvl8pPr marL="3200400" algn="l" defTabSz="457200" rtl="0" eaLnBrk="1" latinLnBrk="0" hangingPunct="1">
      <a:defRPr sz="2400" kern="1200">
        <a:solidFill>
          <a:srgbClr val="333333"/>
        </a:solidFill>
        <a:latin typeface="Tahoma" charset="0"/>
        <a:ea typeface="+mn-ea"/>
        <a:cs typeface="+mn-cs"/>
      </a:defRPr>
    </a:lvl8pPr>
    <a:lvl9pPr marL="3657600" algn="l" defTabSz="457200" rtl="0" eaLnBrk="1" latinLnBrk="0" hangingPunct="1">
      <a:defRPr sz="2400" kern="1200">
        <a:solidFill>
          <a:srgbClr val="333333"/>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hiddenSlides="1"/>
  <p:showPr showNarration="1" useTimings="0">
    <p:present/>
    <p:sldAll/>
    <p:penClr>
      <a:schemeClr val="tx1"/>
    </p:penClr>
  </p:showPr>
  <p:clrMru>
    <a:srgbClr val="4F7C00"/>
    <a:srgbClr val="B8FF00"/>
    <a:srgbClr val="CCCCCC"/>
    <a:srgbClr val="6506CF"/>
    <a:srgbClr val="800080"/>
    <a:srgbClr val="7FFF56"/>
    <a:srgbClr val="52DC25"/>
    <a:srgbClr val="0080FF"/>
    <a:srgbClr val="6666FF"/>
    <a:srgbClr val="3333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howGuides="1">
      <p:cViewPr varScale="1">
        <p:scale>
          <a:sx n="143" d="100"/>
          <a:sy n="143" d="100"/>
        </p:scale>
        <p:origin x="-1352" y="-112"/>
      </p:cViewPr>
      <p:guideLst>
        <p:guide orient="horz" pos="2160"/>
        <p:guide pos="287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976"/>
    </p:cViewPr>
  </p:sorterViewPr>
  <p:notesViewPr>
    <p:cSldViewPr snapToGrid="0" showGuides="1">
      <p:cViewPr varScale="1">
        <p:scale>
          <a:sx n="70" d="100"/>
          <a:sy n="70" d="100"/>
        </p:scale>
        <p:origin x="-684" y="-84"/>
      </p:cViewPr>
      <p:guideLst>
        <p:guide orient="horz" pos="2920"/>
        <p:guide pos="220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notesMaster" Target="notesMasters/notesMaster1.xml"/><Relationship Id="rId56" Type="http://schemas.openxmlformats.org/officeDocument/2006/relationships/handoutMaster" Target="handoutMasters/handout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523038" y="8874125"/>
            <a:ext cx="390525" cy="301625"/>
          </a:xfrm>
          <a:prstGeom prst="rect">
            <a:avLst/>
          </a:prstGeom>
          <a:noFill/>
          <a:ln w="12700">
            <a:noFill/>
            <a:miter lim="800000"/>
            <a:headEnd/>
            <a:tailEnd/>
          </a:ln>
          <a:effectLst/>
        </p:spPr>
        <p:txBody>
          <a:bodyPr wrap="none" lIns="91918" tIns="45152" rIns="91918" bIns="45152" anchor="ctr">
            <a:prstTxWarp prst="textNoShape">
              <a:avLst/>
            </a:prstTxWarp>
            <a:spAutoFit/>
          </a:bodyPr>
          <a:lstStyle/>
          <a:p>
            <a:pPr algn="r" defTabSz="928688" eaLnBrk="0" hangingPunct="0">
              <a:defRPr/>
            </a:pPr>
            <a:fld id="{24FB928F-C16F-4F4A-925C-2BF6E7CAC03E}" type="slidenum">
              <a:rPr lang="en-US" sz="1400">
                <a:solidFill>
                  <a:schemeClr val="tx1"/>
                </a:solidFill>
                <a:latin typeface="Times New Roman" pitchFamily="-108" charset="0"/>
              </a:rPr>
              <a:pPr algn="r" defTabSz="928688" eaLnBrk="0" hangingPunct="0">
                <a:defRPr/>
              </a:pPr>
              <a:t>‹#›</a:t>
            </a:fld>
            <a:endParaRPr lang="en-US" sz="1400">
              <a:solidFill>
                <a:schemeClr val="tx1"/>
              </a:solidFill>
              <a:latin typeface="Times New Roman" pitchFamily="-108"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1863" y="4403725"/>
            <a:ext cx="5121275" cy="4171950"/>
          </a:xfrm>
          <a:prstGeom prst="rect">
            <a:avLst/>
          </a:prstGeom>
          <a:noFill/>
          <a:ln w="12700">
            <a:noFill/>
            <a:miter lim="800000"/>
            <a:headEnd/>
            <a:tailEnd/>
          </a:ln>
          <a:effectLst/>
        </p:spPr>
        <p:txBody>
          <a:bodyPr vert="horz" wrap="square" lIns="91918" tIns="45152" rIns="91918" bIns="45152"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1" name="Rectangle 3"/>
          <p:cNvSpPr>
            <a:spLocks noGrp="1" noRot="1" noChangeAspect="1" noChangeArrowheads="1" noTextEdit="1"/>
          </p:cNvSpPr>
          <p:nvPr>
            <p:ph type="sldImg" idx="2"/>
          </p:nvPr>
        </p:nvSpPr>
        <p:spPr bwMode="auto">
          <a:xfrm>
            <a:off x="1184275" y="701675"/>
            <a:ext cx="4618038" cy="3463925"/>
          </a:xfrm>
          <a:prstGeom prst="rect">
            <a:avLst/>
          </a:prstGeom>
          <a:noFill/>
          <a:ln w="12700">
            <a:solidFill>
              <a:schemeClr val="tx1"/>
            </a:solidFill>
            <a:miter lim="800000"/>
            <a:headEnd/>
            <a:tailEnd/>
          </a:ln>
        </p:spPr>
      </p:sp>
      <p:sp>
        <p:nvSpPr>
          <p:cNvPr id="2052" name="Rectangle 4"/>
          <p:cNvSpPr>
            <a:spLocks noChangeArrowheads="1"/>
          </p:cNvSpPr>
          <p:nvPr/>
        </p:nvSpPr>
        <p:spPr bwMode="auto">
          <a:xfrm>
            <a:off x="6523038" y="8874125"/>
            <a:ext cx="390525" cy="301625"/>
          </a:xfrm>
          <a:prstGeom prst="rect">
            <a:avLst/>
          </a:prstGeom>
          <a:noFill/>
          <a:ln w="12700">
            <a:noFill/>
            <a:miter lim="800000"/>
            <a:headEnd/>
            <a:tailEnd/>
          </a:ln>
          <a:effectLst/>
        </p:spPr>
        <p:txBody>
          <a:bodyPr wrap="none" lIns="91918" tIns="45152" rIns="91918" bIns="45152" anchor="ctr">
            <a:prstTxWarp prst="textNoShape">
              <a:avLst/>
            </a:prstTxWarp>
            <a:spAutoFit/>
          </a:bodyPr>
          <a:lstStyle/>
          <a:p>
            <a:pPr algn="r" defTabSz="928688" eaLnBrk="0" hangingPunct="0">
              <a:defRPr/>
            </a:pPr>
            <a:fld id="{70563F06-E243-0549-95CB-E55897A73589}" type="slidenum">
              <a:rPr lang="en-US" sz="1400">
                <a:solidFill>
                  <a:schemeClr val="tx1"/>
                </a:solidFill>
                <a:latin typeface="Times New Roman" pitchFamily="-108" charset="0"/>
              </a:rPr>
              <a:pPr algn="r" defTabSz="928688" eaLnBrk="0" hangingPunct="0">
                <a:defRPr/>
              </a:pPr>
              <a:t>‹#›</a:t>
            </a:fld>
            <a:endParaRPr lang="en-US" sz="1400">
              <a:solidFill>
                <a:schemeClr val="tx1"/>
              </a:solidFill>
              <a:latin typeface="Times New Roman" pitchFamily="-108" charset="0"/>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noFill/>
          <a:ln w="9525"/>
        </p:spPr>
        <p:txBody>
          <a:bodyPr/>
          <a:lstStyle/>
          <a:p>
            <a:pPr>
              <a:buFontTx/>
              <a:buChar char="•"/>
            </a:pPr>
            <a:r>
              <a:rPr lang="en-US" sz="800"/>
              <a:t>Preece et al. (1994)</a:t>
            </a:r>
            <a:r>
              <a:rPr lang="en-US" sz="800" smtClean="0"/>
              <a:t>:</a:t>
            </a:r>
            <a:r>
              <a:rPr lang="en-US" sz="800" i="1" smtClean="0"/>
              <a:t>Human</a:t>
            </a:r>
            <a:r>
              <a:rPr lang="en-US" sz="800" i="1"/>
              <a:t>-Computer </a:t>
            </a:r>
            <a:r>
              <a:rPr lang="en-US" sz="800" i="1" smtClean="0"/>
              <a:t>Interaction</a:t>
            </a:r>
          </a:p>
          <a:p>
            <a:pPr>
              <a:buFont typeface="Lucida Grande" charset="0"/>
              <a:buChar char=" "/>
            </a:pPr>
            <a:r>
              <a:rPr lang="en-US" sz="800" smtClean="0"/>
              <a:t> by Jenny Preece, Yvonne Rogers, Helen Sharp, David Benyon, Simon Holland, and Tom Carey</a:t>
            </a:r>
          </a:p>
          <a:p>
            <a:pPr>
              <a:buFont typeface="Lucida Grande" charset="0"/>
              <a:buChar char=" "/>
            </a:pPr>
            <a:r>
              <a:rPr lang="en-US" sz="800" smtClean="0"/>
              <a:t> © </a:t>
            </a:r>
            <a:r>
              <a:rPr lang="en-US" sz="800"/>
              <a:t>1994 The Open University (Published by Addison-Wesley</a:t>
            </a:r>
            <a:r>
              <a:rPr lang="en-US" sz="800" smtClean="0"/>
              <a:t>)</a:t>
            </a:r>
          </a:p>
          <a:p>
            <a:pPr>
              <a:buFont typeface="Lucida Grande" charset="0"/>
              <a:buChar char=" "/>
            </a:pPr>
            <a:r>
              <a:rPr lang="en-US" sz="800" smtClean="0"/>
              <a:t> ISBN 0-201-62769-8</a:t>
            </a:r>
          </a:p>
          <a:p>
            <a:endParaRPr lang="en-US" smtClean="0"/>
          </a:p>
          <a:p>
            <a:pPr>
              <a:buFontTx/>
              <a:buChar char="•"/>
            </a:pPr>
            <a:r>
              <a:rPr lang="en-US" sz="800"/>
              <a:t>Preece et al. (2002):</a:t>
            </a:r>
            <a:endParaRPr lang="en-US"/>
          </a:p>
          <a:p>
            <a:r>
              <a:rPr lang="en-US"/>
              <a:t>  </a:t>
            </a:r>
            <a:r>
              <a:rPr lang="en-US" sz="800"/>
              <a:t>by Jenny Preece, Yvonne Rogers, and Helen Sharp</a:t>
            </a:r>
          </a:p>
          <a:p>
            <a:r>
              <a:rPr lang="en-US" sz="800"/>
              <a:t>  © 2002 John Wiley &amp; Sons, Inc.</a:t>
            </a:r>
          </a:p>
          <a:p>
            <a:r>
              <a:rPr lang="en-US" sz="800"/>
              <a:t>  ISBN 0-471-49278-7</a:t>
            </a:r>
          </a:p>
          <a:p>
            <a:endParaRPr lang="en-US" sz="800"/>
          </a:p>
          <a:p>
            <a:pPr>
              <a:buFontTx/>
              <a:buChar char="•"/>
            </a:pPr>
            <a:r>
              <a:rPr lang="en-US" sz="800"/>
              <a:t>K. D. Eason (1991)</a:t>
            </a:r>
          </a:p>
          <a:p>
            <a:r>
              <a:rPr lang="en-US" sz="800"/>
              <a:t>  [record from Preece et al. (1994)]</a:t>
            </a:r>
          </a:p>
          <a:p>
            <a:r>
              <a:rPr lang="en-US" sz="800"/>
              <a:t>  Ergonomic perspectives on advances in human-computer interaction</a:t>
            </a:r>
          </a:p>
          <a:p>
            <a:r>
              <a:rPr lang="en-US" sz="800"/>
              <a:t>  </a:t>
            </a:r>
            <a:r>
              <a:rPr lang="en-US" sz="800" i="1"/>
              <a:t>Ergonomics</a:t>
            </a:r>
            <a:r>
              <a:rPr lang="en-US" sz="800"/>
              <a:t> </a:t>
            </a:r>
            <a:r>
              <a:rPr lang="en-US" sz="800" b="1"/>
              <a:t>34</a:t>
            </a:r>
            <a:r>
              <a:rPr lang="en-US" sz="800"/>
              <a:t>(6):721–741</a:t>
            </a:r>
          </a:p>
          <a:p>
            <a:endParaRPr lang="en-US"/>
          </a:p>
        </p:txBody>
      </p:sp>
      <p:sp>
        <p:nvSpPr>
          <p:cNvPr id="29699" name="Rectangle 3"/>
          <p:cNvSpPr>
            <a:spLocks noGrp="1" noRot="1" noChangeAspect="1" noChangeArrowheads="1" noTextEdit="1"/>
          </p:cNvSpPr>
          <p:nvPr>
            <p:ph type="sldImg"/>
          </p:nvPr>
        </p:nvSpPr>
        <p:spPr>
          <a:ln cap="flat"/>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1026"/>
          <p:cNvSpPr>
            <a:spLocks noGrp="1" noRot="1" noChangeAspect="1" noChangeArrowheads="1"/>
          </p:cNvSpPr>
          <p:nvPr>
            <p:ph type="sldImg"/>
          </p:nvPr>
        </p:nvSpPr>
        <p:spPr>
          <a:solidFill>
            <a:srgbClr val="FFFFFF"/>
          </a:solidFill>
          <a:ln/>
        </p:spPr>
      </p:sp>
      <p:sp>
        <p:nvSpPr>
          <p:cNvPr id="50179" name="Rectangle 1027"/>
          <p:cNvSpPr>
            <a:spLocks noGrp="1" noChangeArrowheads="1"/>
          </p:cNvSpPr>
          <p:nvPr>
            <p:ph type="body" idx="1"/>
          </p:nvPr>
        </p:nvSpPr>
        <p:spPr>
          <a:solidFill>
            <a:srgbClr val="FFFFFF"/>
          </a:solidFill>
          <a:ln>
            <a:solidFill>
              <a:srgbClr val="000000"/>
            </a:solidFill>
          </a:ln>
        </p:spPr>
        <p:txBody>
          <a:bodyPr lIns="92885" tIns="46442" rIns="92885" bIns="46442"/>
          <a:lstStyle/>
          <a:p>
            <a:r>
              <a:rPr lang="en-US" i="1"/>
              <a:t>F</a:t>
            </a:r>
            <a:r>
              <a:rPr lang="en-US"/>
              <a:t>igure 12.1 (p. 251) of </a:t>
            </a:r>
            <a:r>
              <a:rPr lang="en-US" i="1"/>
              <a:t>Norman</a:t>
            </a:r>
            <a:endParaRPr lang="en-US"/>
          </a:p>
          <a:p>
            <a:endParaRPr lang="en-US"/>
          </a:p>
          <a:p>
            <a:r>
              <a:rPr lang="en-US"/>
              <a:t>Caption: </a:t>
            </a:r>
            <a:r>
              <a:rPr lang="en-US" b="1"/>
              <a:t>The business story accompanying the transition from a technology-centered market to a consumer-centered one.</a:t>
            </a:r>
            <a:r>
              <a:rPr lang="en-US"/>
              <a:t>  When technology reaches the point that it satisfies user needs, consumers no longer seek the best technology; they seek the most convenient one, the one with the most satisfactory user experience, the lowest cost, and the highest reliability.  In some cases, they seek prestige.  Brand name and reputation become major selling factors.  Profit margins drop, but sales volumes rise; the entire business structure changes.  As a result, the company itself must change if it is to survive the transition.</a:t>
            </a:r>
          </a:p>
          <a:p>
            <a:endParaRPr lang="en-US"/>
          </a:p>
          <a:p>
            <a:r>
              <a:rPr lang="en-US"/>
              <a:t>See also page 196 (final paragraph):</a:t>
            </a:r>
          </a:p>
          <a:p>
            <a:r>
              <a:rPr lang="en-US"/>
              <a:t>‘The usability of all technologies is poor whenever the power and performance of the technology fall below the level the required by the users.  Here is where the device is difficult, for the user needs numerous controls and adjustments to compensate for the impoverished technical abilities of the device.  As the technology matures, however, it can simplify the activity from the user’s point of view, even if at a cost in complexity for the technology itself.’</a:t>
            </a:r>
          </a:p>
          <a:p>
            <a:endParaRPr lang="en-US"/>
          </a:p>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a:noFill/>
          <a:ln w="9525"/>
        </p:spPr>
        <p:txBody>
          <a:bodyPr/>
          <a:lstStyle/>
          <a:p>
            <a:r>
              <a:rPr lang="en-US"/>
              <a:t>2. Remit of Human Factors: Although historically concerned with work setting, HF is now concerned with the usability of all tools, objects, environments, etc, including objects and environments used for leisure activities, e.g. video interfaces, movie theatres, chain restaurants, etc.</a:t>
            </a:r>
          </a:p>
        </p:txBody>
      </p:sp>
      <p:sp>
        <p:nvSpPr>
          <p:cNvPr id="52227" name="Rectangle 3"/>
          <p:cNvSpPr>
            <a:spLocks noGrp="1" noRot="1" noChangeAspect="1" noChangeArrowheads="1" noTextEdit="1"/>
          </p:cNvSpPr>
          <p:nvPr>
            <p:ph type="sldImg"/>
          </p:nvPr>
        </p:nvSpPr>
        <p:spPr>
          <a:ln cap="flat"/>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a:noFill/>
          <a:ln w="9525"/>
        </p:spPr>
        <p:txBody>
          <a:bodyPr/>
          <a:lstStyle/>
          <a:p>
            <a:r>
              <a:rPr lang="en-US"/>
              <a:t>3. Priorities in Human Factors: A priority is consideration of users’ physical, behavioural and information processing characteristics and requirements.</a:t>
            </a:r>
          </a:p>
          <a:p>
            <a:r>
              <a:rPr lang="en-US"/>
              <a:t>Experience has shown that failure to deal with such characteristics can lead to wasted functionality, user frustration, inefficient practices, discomfort and error-prone activity.</a:t>
            </a:r>
          </a:p>
          <a:p>
            <a:r>
              <a:rPr lang="en-US"/>
              <a:t>However, much of HF work is a trade-off between considering the user and economic and political constraints.</a:t>
            </a:r>
          </a:p>
        </p:txBody>
      </p:sp>
      <p:sp>
        <p:nvSpPr>
          <p:cNvPr id="54275" name="Rectangle 3"/>
          <p:cNvSpPr>
            <a:spLocks noGrp="1" noRot="1" noChangeAspect="1" noChangeArrowheads="1" noTextEdit="1"/>
          </p:cNvSpPr>
          <p:nvPr>
            <p:ph type="sldImg"/>
          </p:nvPr>
        </p:nvSpPr>
        <p:spPr>
          <a:ln cap="flat"/>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w="9525"/>
        </p:spPr>
        <p:txBody>
          <a:bodyPr/>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w="9525"/>
        </p:spPr>
        <p:txBody>
          <a:bodyPr/>
          <a:lstStyle/>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1026"/>
          <p:cNvSpPr>
            <a:spLocks noGrp="1" noRot="1" noChangeAspect="1" noChangeArrowheads="1" noTextEdit="1"/>
          </p:cNvSpPr>
          <p:nvPr>
            <p:ph type="sldImg"/>
          </p:nvPr>
        </p:nvSpPr>
        <p:spPr>
          <a:ln/>
        </p:spPr>
      </p:sp>
      <p:sp>
        <p:nvSpPr>
          <p:cNvPr id="60419" name="Rectangle 1027"/>
          <p:cNvSpPr>
            <a:spLocks noGrp="1" noChangeArrowheads="1"/>
          </p:cNvSpPr>
          <p:nvPr>
            <p:ph type="body" idx="1"/>
          </p:nvPr>
        </p:nvSpPr>
        <p:spPr>
          <a:noFill/>
          <a:ln w="9525"/>
        </p:spPr>
        <p:txBody>
          <a:bodyPr/>
          <a:lstStyle/>
          <a:p>
            <a:pPr>
              <a:buFontTx/>
              <a:buChar char="•"/>
            </a:pPr>
            <a:r>
              <a:rPr lang="en-US"/>
              <a:t>Figure redrawn from Figure 2.4 of Preece et al. (2004) (which is an adaptation of a figure of Eason’s).</a:t>
            </a:r>
          </a:p>
          <a:p>
            <a:r>
              <a:rPr lang="en-US"/>
              <a:t>Full citations are in notes at start of slides</a:t>
            </a:r>
            <a:endParaRPr lang="en-US" sz="1400" b="1"/>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w="9525"/>
        </p:spPr>
        <p:txBody>
          <a:bodyPr/>
          <a:lstStyle/>
          <a:p>
            <a:r>
              <a:rPr lang="en-US"/>
              <a:t>Ronald Baecker (1989, January).</a:t>
            </a:r>
          </a:p>
          <a:p>
            <a:r>
              <a:rPr lang="en-US"/>
              <a:t>A vision of education in user-centered system and interface design.</a:t>
            </a:r>
          </a:p>
          <a:p>
            <a:r>
              <a:rPr lang="en-US" i="1"/>
              <a:t>SIGCHI Bulletin</a:t>
            </a:r>
            <a:r>
              <a:rPr lang="en-US"/>
              <a:t>  </a:t>
            </a:r>
            <a:r>
              <a:rPr lang="en-US" b="1"/>
              <a:t>20</a:t>
            </a:r>
            <a:r>
              <a:rPr lang="en-US"/>
              <a:t>(3) : 10-13.  (Figure is from page 11).</a:t>
            </a:r>
          </a:p>
          <a:p>
            <a:r>
              <a:rPr lang="en-US"/>
              <a:t>&lt;URL: http://doi.acm.org/10.1145/67900.67901&gt;.</a:t>
            </a:r>
          </a:p>
          <a:p>
            <a:r>
              <a:rPr lang="en-US"/>
              <a:t>(Diagram created by A.-B. Graff under Dr. Baecker’s supervision.)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1026"/>
          <p:cNvSpPr>
            <a:spLocks noGrp="1" noRot="1" noChangeAspect="1" noChangeArrowheads="1" noTextEdit="1"/>
          </p:cNvSpPr>
          <p:nvPr>
            <p:ph type="sldImg"/>
          </p:nvPr>
        </p:nvSpPr>
        <p:spPr>
          <a:ln/>
        </p:spPr>
      </p:sp>
      <p:sp>
        <p:nvSpPr>
          <p:cNvPr id="64515" name="Rectangle 1027"/>
          <p:cNvSpPr>
            <a:spLocks noGrp="1" noChangeArrowheads="1"/>
          </p:cNvSpPr>
          <p:nvPr>
            <p:ph type="body" idx="1"/>
          </p:nvPr>
        </p:nvSpPr>
        <p:spPr>
          <a:noFill/>
          <a:ln w="9525"/>
        </p:spPr>
        <p:txBody>
          <a:bodyPr/>
          <a:lstStyle/>
          <a:p>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2"/>
          <p:cNvSpPr>
            <a:spLocks noGrp="1" noChangeArrowheads="1"/>
          </p:cNvSpPr>
          <p:nvPr>
            <p:ph type="body" idx="1"/>
          </p:nvPr>
        </p:nvSpPr>
        <p:spPr>
          <a:noFill/>
          <a:ln w="9525"/>
        </p:spPr>
        <p:txBody>
          <a:bodyPr/>
          <a:lstStyle/>
          <a:p>
            <a:r>
              <a:rPr lang="en-US"/>
              <a:t>4. Products of Human Factors: </a:t>
            </a:r>
          </a:p>
          <a:p>
            <a:r>
              <a:rPr lang="en-US"/>
              <a:t>Whilst HF studies are aimed at evaluating particular equipment and work space layouts (e.g. kitchen layout, display design, work surface heights, chair design, computer interfaces, aircraft cockpit layouts and so on), a more general aim is to develop principles  (list from Norman, 1988) and models  (e.g. the Model Human Processor, Card, Moran and Newell, 1983) about how people interact with their environment and how that interaction affects their behaviour.</a:t>
            </a:r>
          </a:p>
          <a:p>
            <a:r>
              <a:rPr lang="en-US"/>
              <a:t>These principles can be used to derive performance predictions for the development of design guidelines  (an example from Newman and Lamming, 1994) and legally enforceable standards (an example from Pheasant, or more information about different organisations which deal with standards) The evaluation, analysis and synthesis techniques are all methods which are also a product of human factors.</a:t>
            </a:r>
          </a:p>
        </p:txBody>
      </p:sp>
      <p:sp>
        <p:nvSpPr>
          <p:cNvPr id="66563" name="Rectangle 3"/>
          <p:cNvSpPr>
            <a:spLocks noGrp="1" noRot="1" noChangeAspect="1" noChangeArrowheads="1" noTextEdit="1"/>
          </p:cNvSpPr>
          <p:nvPr>
            <p:ph type="sldImg"/>
          </p:nvPr>
        </p:nvSpPr>
        <p:spPr>
          <a:ln cap="flat"/>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2"/>
          <p:cNvSpPr>
            <a:spLocks noGrp="1" noChangeArrowheads="1"/>
          </p:cNvSpPr>
          <p:nvPr>
            <p:ph type="body" idx="1"/>
          </p:nvPr>
        </p:nvSpPr>
        <p:spPr>
          <a:noFill/>
          <a:ln w="9525"/>
        </p:spPr>
        <p:txBody>
          <a:bodyPr/>
          <a:lstStyle/>
          <a:p>
            <a:r>
              <a:rPr lang="en-US" i="1"/>
              <a:t>Preece </a:t>
            </a:r>
            <a:r>
              <a:rPr lang="en-US"/>
              <a:t>et al.: Human-Computer Interaction by J.P., Yvonne Rogers, Helen Sharp, David Benyon, Simon Holland, Tom Carey.  © 1994 The Open University.  Published by Addison-Wesley.</a:t>
            </a:r>
          </a:p>
          <a:p>
            <a:r>
              <a:rPr lang="en-US"/>
              <a:t>Chapter 25</a:t>
            </a:r>
          </a:p>
          <a:p>
            <a:endParaRPr lang="en-US"/>
          </a:p>
        </p:txBody>
      </p:sp>
      <p:sp>
        <p:nvSpPr>
          <p:cNvPr id="68611" name="Rectangle 3"/>
          <p:cNvSpPr>
            <a:spLocks noGrp="1" noRot="1" noChangeAspect="1" noChangeArrowheads="1" noTextEdit="1"/>
          </p:cNvSpPr>
          <p:nvPr>
            <p:ph type="sldImg"/>
          </p:nvPr>
        </p:nvSpPr>
        <p:spPr>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noFill/>
          <a:ln w="9525"/>
        </p:spPr>
        <p:txBody>
          <a:bodyPr/>
          <a:lstStyle/>
          <a:p>
            <a:r>
              <a:rPr lang="en-US"/>
              <a:t>Optimising the human-machine system requires an understanding not only of the machinery itself but also an understanding of</a:t>
            </a:r>
          </a:p>
          <a:p>
            <a:pPr>
              <a:buFontTx/>
              <a:buChar char="•"/>
            </a:pPr>
            <a:r>
              <a:rPr lang="en-US"/>
              <a:t> how human beings respond to given situations,</a:t>
            </a:r>
          </a:p>
          <a:p>
            <a:pPr>
              <a:buFontTx/>
              <a:buChar char="•"/>
            </a:pPr>
            <a:r>
              <a:rPr lang="en-US"/>
              <a:t> how they achieve their goals using devices,</a:t>
            </a:r>
          </a:p>
          <a:p>
            <a:pPr>
              <a:buFontTx/>
              <a:buChar char="•"/>
            </a:pPr>
            <a:r>
              <a:rPr lang="en-US"/>
              <a:t> how they come to choose the particular actions they choose,</a:t>
            </a:r>
          </a:p>
          <a:p>
            <a:pPr>
              <a:buFontTx/>
              <a:buChar char="•"/>
            </a:pPr>
            <a:r>
              <a:rPr lang="en-US"/>
              <a:t> how they learn to operate particular artifacts, and so on.</a:t>
            </a:r>
          </a:p>
          <a:p>
            <a:endParaRPr lang="en-US"/>
          </a:p>
          <a:p>
            <a:r>
              <a:rPr lang="en-US"/>
              <a:t> More generally it requires knowing,</a:t>
            </a:r>
          </a:p>
          <a:p>
            <a:r>
              <a:rPr lang="en-US"/>
              <a:t> why they do what they do when they do it.</a:t>
            </a:r>
          </a:p>
          <a:p>
            <a:endParaRPr lang="en-US"/>
          </a:p>
          <a:p>
            <a:r>
              <a:rPr lang="en-US"/>
              <a:t> The study of why human being do what they do when they do, given certain task objectives is the point of this course.</a:t>
            </a:r>
          </a:p>
        </p:txBody>
      </p:sp>
      <p:sp>
        <p:nvSpPr>
          <p:cNvPr id="31747" name="Rectangle 3"/>
          <p:cNvSpPr>
            <a:spLocks noGrp="1" noRot="1" noChangeAspect="1" noChangeArrowheads="1" noTextEdit="1"/>
          </p:cNvSpPr>
          <p:nvPr>
            <p:ph type="sldImg"/>
          </p:nvPr>
        </p:nvSpPr>
        <p:spPr>
          <a:ln cap="flat"/>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1026"/>
          <p:cNvSpPr>
            <a:spLocks noGrp="1" noChangeArrowheads="1"/>
          </p:cNvSpPr>
          <p:nvPr>
            <p:ph type="body" idx="1"/>
          </p:nvPr>
        </p:nvSpPr>
        <p:spPr>
          <a:noFill/>
          <a:ln w="9525"/>
        </p:spPr>
        <p:txBody>
          <a:bodyPr/>
          <a:lstStyle/>
          <a:p>
            <a:r>
              <a:rPr lang="en-US" i="1"/>
              <a:t>Debbie Stone, Caroline Jarrett, Mark Woodroffe, and Shailey Minocha</a:t>
            </a:r>
          </a:p>
          <a:p>
            <a:r>
              <a:rPr lang="en-US"/>
              <a:t>User Interface Design and Evaluation</a:t>
            </a:r>
            <a:endParaRPr lang="en-US" i="1"/>
          </a:p>
          <a:p>
            <a:r>
              <a:rPr lang="en-US" i="1"/>
              <a:t>Morgan Kaufmann Publishers (An imprint of Elsevier, Inc.)</a:t>
            </a:r>
          </a:p>
          <a:p>
            <a:r>
              <a:rPr lang="en-US" i="1"/>
              <a:t>ISBN 0-12-088436-4</a:t>
            </a:r>
          </a:p>
          <a:p>
            <a:r>
              <a:rPr lang="en-US" i="1"/>
              <a:t>©2005 by The Open University</a:t>
            </a:r>
            <a:endParaRPr lang="en-US"/>
          </a:p>
          <a:p>
            <a:endParaRPr lang="en-US"/>
          </a:p>
        </p:txBody>
      </p:sp>
      <p:sp>
        <p:nvSpPr>
          <p:cNvPr id="70659" name="Rectangle 1027"/>
          <p:cNvSpPr>
            <a:spLocks noGrp="1" noRot="1" noChangeAspect="1" noChangeArrowheads="1" noTextEdit="1"/>
          </p:cNvSpPr>
          <p:nvPr>
            <p:ph type="sldImg"/>
          </p:nvPr>
        </p:nvSpPr>
        <p:spPr>
          <a:ln cap="flat"/>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2"/>
          <p:cNvSpPr>
            <a:spLocks noGrp="1" noChangeArrowheads="1"/>
          </p:cNvSpPr>
          <p:nvPr>
            <p:ph type="body" idx="1"/>
          </p:nvPr>
        </p:nvSpPr>
        <p:spPr>
          <a:noFill/>
          <a:ln w="9525"/>
        </p:spPr>
        <p:txBody>
          <a:bodyPr/>
          <a:lstStyle/>
          <a:p>
            <a:r>
              <a:rPr lang="en-US"/>
              <a:t>S&amp;M: A Design Evaluation Checklist for User-System Interface Software By S.L. Smith and J.N. Mosier.  Oct. 1984  (National Technical Information Service (USA) report #ESD-TR-84-358/NTIS document number AD A158 599)</a:t>
            </a:r>
          </a:p>
          <a:p>
            <a:endParaRPr lang="en-US"/>
          </a:p>
          <a:p>
            <a:r>
              <a:rPr lang="en-US"/>
              <a:t>Stone: vide infra</a:t>
            </a:r>
          </a:p>
          <a:p>
            <a:endParaRPr lang="en-US"/>
          </a:p>
          <a:p>
            <a:r>
              <a:rPr lang="en-US"/>
              <a:t>Norman: UCD?</a:t>
            </a:r>
          </a:p>
        </p:txBody>
      </p:sp>
      <p:sp>
        <p:nvSpPr>
          <p:cNvPr id="72707" name="Rectangle 3"/>
          <p:cNvSpPr>
            <a:spLocks noGrp="1" noRot="1" noChangeAspect="1" noChangeArrowheads="1" noTextEdit="1"/>
          </p:cNvSpPr>
          <p:nvPr>
            <p:ph type="sldImg"/>
          </p:nvPr>
        </p:nvSpPr>
        <p:spPr>
          <a:ln cap="flat"/>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1026"/>
          <p:cNvSpPr>
            <a:spLocks noGrp="1" noChangeArrowheads="1"/>
          </p:cNvSpPr>
          <p:nvPr>
            <p:ph type="body" idx="1"/>
          </p:nvPr>
        </p:nvSpPr>
        <p:spPr>
          <a:noFill/>
          <a:ln w="9525"/>
        </p:spPr>
        <p:txBody>
          <a:bodyPr/>
          <a:lstStyle/>
          <a:p>
            <a:r>
              <a:rPr lang="en-US"/>
              <a:t>S&amp;M: A Design Evaluation Checklist for User-System Interface Software By S.L. Smith and J.N. Mosier.  Oct. 1984  (National Technical Information Service (USA) report #ESD-TR-84-358/NTIS document number AD A158 599)</a:t>
            </a:r>
          </a:p>
          <a:p>
            <a:endParaRPr lang="en-US"/>
          </a:p>
          <a:p>
            <a:r>
              <a:rPr lang="en-US"/>
              <a:t>Preece: vide infra</a:t>
            </a:r>
          </a:p>
          <a:p>
            <a:endParaRPr lang="en-US"/>
          </a:p>
          <a:p>
            <a:r>
              <a:rPr lang="en-US"/>
              <a:t>Norman: UCD?</a:t>
            </a:r>
          </a:p>
        </p:txBody>
      </p:sp>
      <p:sp>
        <p:nvSpPr>
          <p:cNvPr id="74755" name="Rectangle 1027"/>
          <p:cNvSpPr>
            <a:spLocks noGrp="1" noRot="1" noChangeAspect="1" noChangeArrowheads="1" noTextEdit="1"/>
          </p:cNvSpPr>
          <p:nvPr>
            <p:ph type="sldImg"/>
          </p:nvPr>
        </p:nvSpPr>
        <p:spPr>
          <a:ln cap="flat"/>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2"/>
          <p:cNvSpPr>
            <a:spLocks noGrp="1" noChangeArrowheads="1"/>
          </p:cNvSpPr>
          <p:nvPr>
            <p:ph type="body" idx="1"/>
          </p:nvPr>
        </p:nvSpPr>
        <p:spPr>
          <a:noFill/>
          <a:ln w="9525"/>
        </p:spPr>
        <p:txBody>
          <a:bodyPr/>
          <a:lstStyle/>
          <a:p>
            <a:endParaRPr lang="en-GB"/>
          </a:p>
        </p:txBody>
      </p:sp>
      <p:sp>
        <p:nvSpPr>
          <p:cNvPr id="76803" name="Rectangle 3"/>
          <p:cNvSpPr>
            <a:spLocks noGrp="1" noRot="1" noChangeAspect="1" noChangeArrowheads="1" noTextEdit="1"/>
          </p:cNvSpPr>
          <p:nvPr>
            <p:ph type="sldImg"/>
          </p:nvPr>
        </p:nvSpPr>
        <p:spPr>
          <a:ln cap="flat"/>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2"/>
          <p:cNvSpPr>
            <a:spLocks noGrp="1" noChangeArrowheads="1"/>
          </p:cNvSpPr>
          <p:nvPr>
            <p:ph type="body" idx="1"/>
          </p:nvPr>
        </p:nvSpPr>
        <p:spPr>
          <a:noFill/>
          <a:ln w="9525"/>
        </p:spPr>
        <p:txBody>
          <a:bodyPr/>
          <a:lstStyle/>
          <a:p>
            <a:r>
              <a:rPr lang="en-US" u="sng"/>
              <a:t>Classical ergonomics</a:t>
            </a:r>
            <a:r>
              <a:rPr lang="en-US"/>
              <a:t>: also called </a:t>
            </a:r>
            <a:r>
              <a:rPr lang="en-US">
                <a:ea typeface="Times New Roman" charset="0"/>
                <a:cs typeface="Times New Roman" charset="0"/>
              </a:rPr>
              <a:t>‘</a:t>
            </a:r>
            <a:r>
              <a:rPr lang="en-US"/>
              <a:t>interface ergonomics</a:t>
            </a:r>
            <a:r>
              <a:rPr lang="en-US">
                <a:ea typeface="Times New Roman" charset="0"/>
                <a:cs typeface="Times New Roman" charset="0"/>
              </a:rPr>
              <a:t>’</a:t>
            </a:r>
            <a:r>
              <a:rPr lang="en-US"/>
              <a:t>. The interface referred to is the person/ machine interface of controls and displays and the principle contribution of the human factors expert is the improved design of dials and meters, control knobs and panel layout.</a:t>
            </a:r>
          </a:p>
          <a:p>
            <a:r>
              <a:rPr lang="en-US" u="sng"/>
              <a:t>Error ergonomics</a:t>
            </a:r>
            <a:r>
              <a:rPr lang="en-US"/>
              <a:t>: The is the study and explanation of human error in systems. The </a:t>
            </a:r>
            <a:r>
              <a:rPr lang="en-US">
                <a:ea typeface="Times New Roman" charset="0"/>
                <a:cs typeface="Times New Roman" charset="0"/>
              </a:rPr>
              <a:t>‘</a:t>
            </a:r>
            <a:r>
              <a:rPr lang="en-US"/>
              <a:t>zero defects</a:t>
            </a:r>
            <a:r>
              <a:rPr lang="en-US">
                <a:ea typeface="Times New Roman" charset="0"/>
                <a:cs typeface="Times New Roman" charset="0"/>
              </a:rPr>
              <a:t>’</a:t>
            </a:r>
            <a:r>
              <a:rPr lang="en-US"/>
              <a:t> approach assumes that human error is the result of inadequate motivation, c.f. the examples of accidents and error attribution. </a:t>
            </a:r>
          </a:p>
          <a:p>
            <a:r>
              <a:rPr lang="en-US" u="sng"/>
              <a:t>Systems ergonomics</a:t>
            </a:r>
            <a:r>
              <a:rPr lang="en-US"/>
              <a:t>: This approach developed in the USA in the 1950s, and takes a more holistic approach to user-system dyad. The user and the system are seen as a single interacting system which is placed within a work context. The approach differs from user-centred design as the designers and human factors experts still view the user as just one part of the system, whereas user-centred design focuses more on the user’s needs and perspective than those of the system, tasks and activities per se. </a:t>
            </a:r>
          </a:p>
          <a:p>
            <a:r>
              <a:rPr lang="en-US" u="sng"/>
              <a:t>User centred design</a:t>
            </a:r>
            <a:r>
              <a:rPr lang="en-US"/>
              <a:t>: (cf. Norman, 1988) involves focusing on the user’s needs, carrying out an activity/task analysis as well as a general requirements analysis, carrying out early testing and evaluation and designing iteratively.</a:t>
            </a:r>
          </a:p>
          <a:p>
            <a:r>
              <a:rPr lang="en-US" u="sng"/>
              <a:t>Socio Technical Systems design</a:t>
            </a:r>
            <a:r>
              <a:rPr lang="en-US"/>
              <a:t>: see Clegg.</a:t>
            </a:r>
          </a:p>
          <a:p>
            <a:endParaRPr lang="en-US"/>
          </a:p>
        </p:txBody>
      </p:sp>
      <p:sp>
        <p:nvSpPr>
          <p:cNvPr id="78851" name="Rectangle 3"/>
          <p:cNvSpPr>
            <a:spLocks noGrp="1" noRot="1" noChangeAspect="1" noChangeArrowheads="1" noTextEdit="1"/>
          </p:cNvSpPr>
          <p:nvPr>
            <p:ph type="sldImg"/>
          </p:nvPr>
        </p:nvSpPr>
        <p:spPr>
          <a:ln cap="flat"/>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ChangeArrowheads="1"/>
          </p:cNvSpPr>
          <p:nvPr>
            <p:ph type="body" idx="1"/>
          </p:nvPr>
        </p:nvSpPr>
        <p:spPr>
          <a:noFill/>
          <a:ln w="9525"/>
        </p:spPr>
        <p:txBody>
          <a:bodyPr/>
          <a:lstStyle/>
          <a:p>
            <a:endParaRPr lang="en-GB"/>
          </a:p>
        </p:txBody>
      </p:sp>
      <p:sp>
        <p:nvSpPr>
          <p:cNvPr id="80899" name="Rectangle 3"/>
          <p:cNvSpPr>
            <a:spLocks noGrp="1" noRot="1" noChangeAspect="1" noChangeArrowheads="1" noTextEdit="1"/>
          </p:cNvSpPr>
          <p:nvPr>
            <p:ph type="sldImg"/>
          </p:nvPr>
        </p:nvSpPr>
        <p:spPr>
          <a:ln cap="flat"/>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2"/>
          <p:cNvSpPr>
            <a:spLocks noGrp="1" noChangeArrowheads="1"/>
          </p:cNvSpPr>
          <p:nvPr>
            <p:ph type="body" idx="1"/>
          </p:nvPr>
        </p:nvSpPr>
        <p:spPr>
          <a:noFill/>
          <a:ln w="9525"/>
        </p:spPr>
        <p:txBody>
          <a:bodyPr/>
          <a:lstStyle/>
          <a:p>
            <a:r>
              <a:rPr lang="en-US" u="sng"/>
              <a:t>Functionality</a:t>
            </a:r>
            <a:r>
              <a:rPr lang="en-US"/>
              <a:t>: What something does.</a:t>
            </a:r>
          </a:p>
          <a:p>
            <a:endParaRPr lang="en-US"/>
          </a:p>
          <a:p>
            <a:r>
              <a:rPr lang="en-US" u="sng"/>
              <a:t>Efficiency of a system</a:t>
            </a:r>
            <a:r>
              <a:rPr lang="en-US"/>
              <a:t>: can be measured through the use of resources such as processor time, memory, network access, system facilities, disk space and so on. </a:t>
            </a:r>
          </a:p>
          <a:p>
            <a:endParaRPr lang="en-US" u="sng"/>
          </a:p>
          <a:p>
            <a:r>
              <a:rPr lang="en-US" u="sng"/>
              <a:t>Maintainability</a:t>
            </a:r>
            <a:r>
              <a:rPr lang="en-US"/>
              <a:t>: as systems get larger and more costly, the need for a life-long time in service increases in parallel. To help achieve this, designs must allow for future modification. </a:t>
            </a:r>
          </a:p>
          <a:p>
            <a:endParaRPr lang="en-US" u="sng"/>
          </a:p>
          <a:p>
            <a:r>
              <a:rPr lang="en-US" u="sng"/>
              <a:t>Reliability</a:t>
            </a:r>
            <a:r>
              <a:rPr lang="en-US"/>
              <a:t> is concerned with the dynamic properties of the eventual system and involves the designer in making predictions about behavioural issues.</a:t>
            </a:r>
          </a:p>
          <a:p>
            <a:r>
              <a:rPr lang="en-US"/>
              <a:t>We need to know if the system is going to be </a:t>
            </a:r>
          </a:p>
          <a:p>
            <a:r>
              <a:rPr lang="en-US"/>
              <a:t>  </a:t>
            </a:r>
            <a:r>
              <a:rPr lang="en-US" i="1"/>
              <a:t>complete</a:t>
            </a:r>
            <a:r>
              <a:rPr lang="en-US"/>
              <a:t> (in the sense that it will be able to handle all combinations of events and system states),</a:t>
            </a:r>
          </a:p>
          <a:p>
            <a:r>
              <a:rPr lang="en-US"/>
              <a:t>  </a:t>
            </a:r>
            <a:r>
              <a:rPr lang="en-US" i="1"/>
              <a:t>consistent</a:t>
            </a:r>
            <a:r>
              <a:rPr lang="en-US"/>
              <a:t> (in that its behaviour will be as expected and will be repeatable, regardless of the overall system loading at any time) and </a:t>
            </a:r>
          </a:p>
          <a:p>
            <a:r>
              <a:rPr lang="en-US"/>
              <a:t>  </a:t>
            </a:r>
            <a:r>
              <a:rPr lang="en-US" i="1"/>
              <a:t>robust</a:t>
            </a:r>
            <a:r>
              <a:rPr lang="en-US"/>
              <a:t> (when faced with component failure or some similar conflict (for example, if the printer used for logging data in a chemical process-control plant fails for some reason),</a:t>
            </a:r>
          </a:p>
          <a:p>
            <a:r>
              <a:rPr lang="en-US"/>
              <a:t>  this should not be able to </a:t>
            </a:r>
            <a:r>
              <a:rPr lang="en-US">
                <a:ea typeface="Times New Roman" charset="0"/>
                <a:cs typeface="Times New Roman" charset="0"/>
              </a:rPr>
              <a:t>‘</a:t>
            </a:r>
            <a:r>
              <a:rPr lang="en-US"/>
              <a:t>hang’ the whole system but should be handled according to the philosophy summed up in the term graceful degradation. [Note ends]</a:t>
            </a:r>
          </a:p>
          <a:p>
            <a:endParaRPr lang="en-US"/>
          </a:p>
        </p:txBody>
      </p:sp>
      <p:sp>
        <p:nvSpPr>
          <p:cNvPr id="82947" name="Rectangle 3"/>
          <p:cNvSpPr>
            <a:spLocks noGrp="1" noRot="1" noChangeAspect="1" noChangeArrowheads="1" noTextEdit="1"/>
          </p:cNvSpPr>
          <p:nvPr>
            <p:ph type="sldImg"/>
          </p:nvPr>
        </p:nvSpPr>
        <p:spPr>
          <a:ln cap="flat"/>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Rectangle 2"/>
          <p:cNvSpPr>
            <a:spLocks noGrp="1" noChangeArrowheads="1"/>
          </p:cNvSpPr>
          <p:nvPr>
            <p:ph type="body" idx="1"/>
          </p:nvPr>
        </p:nvSpPr>
        <p:spPr>
          <a:noFill/>
          <a:ln w="9525"/>
        </p:spPr>
        <p:txBody>
          <a:bodyPr/>
          <a:lstStyle/>
          <a:p>
            <a:r>
              <a:rPr lang="en-US"/>
              <a:t>Usability: but what is it?</a:t>
            </a:r>
          </a:p>
        </p:txBody>
      </p:sp>
      <p:sp>
        <p:nvSpPr>
          <p:cNvPr id="84995" name="Rectangle 3"/>
          <p:cNvSpPr>
            <a:spLocks noGrp="1" noRot="1" noChangeAspect="1" noChangeArrowheads="1" noTextEdit="1"/>
          </p:cNvSpPr>
          <p:nvPr>
            <p:ph type="sldImg"/>
          </p:nvPr>
        </p:nvSpPr>
        <p:spPr>
          <a:ln cap="flat"/>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2"/>
          <p:cNvSpPr>
            <a:spLocks noGrp="1" noChangeArrowheads="1"/>
          </p:cNvSpPr>
          <p:nvPr>
            <p:ph type="body" idx="1"/>
          </p:nvPr>
        </p:nvSpPr>
        <p:spPr>
          <a:noFill/>
          <a:ln w="9525"/>
        </p:spPr>
        <p:txBody>
          <a:bodyPr/>
          <a:lstStyle/>
          <a:p>
            <a:endParaRPr lang="en-GB"/>
          </a:p>
        </p:txBody>
      </p:sp>
      <p:sp>
        <p:nvSpPr>
          <p:cNvPr id="87043" name="Rectangle 3"/>
          <p:cNvSpPr>
            <a:spLocks noGrp="1" noRot="1" noChangeAspect="1" noChangeArrowheads="1" noTextEdit="1"/>
          </p:cNvSpPr>
          <p:nvPr>
            <p:ph type="sldImg"/>
          </p:nvPr>
        </p:nvSpPr>
        <p:spPr>
          <a:ln cap="flat"/>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2"/>
          <p:cNvSpPr>
            <a:spLocks noGrp="1" noChangeArrowheads="1"/>
          </p:cNvSpPr>
          <p:nvPr>
            <p:ph type="body" idx="1"/>
          </p:nvPr>
        </p:nvSpPr>
        <p:spPr>
          <a:noFill/>
          <a:ln w="9525"/>
        </p:spPr>
        <p:txBody>
          <a:bodyPr/>
          <a:lstStyle/>
          <a:p>
            <a:r>
              <a:rPr lang="en-US"/>
              <a:t>Most important concepts: FUNCTIONALITY, USABILITY, LEARNABILITY</a:t>
            </a:r>
          </a:p>
        </p:txBody>
      </p:sp>
      <p:sp>
        <p:nvSpPr>
          <p:cNvPr id="89091" name="Rectangle 3"/>
          <p:cNvSpPr>
            <a:spLocks noGrp="1" noRot="1" noChangeAspect="1" noChangeArrowheads="1" noTextEdit="1"/>
          </p:cNvSpPr>
          <p:nvPr>
            <p:ph type="sldImg"/>
          </p:nvPr>
        </p:nvSpPr>
        <p:spPr>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1026"/>
          <p:cNvSpPr>
            <a:spLocks noGrp="1" noRot="1" noChangeAspect="1" noChangeArrowheads="1" noTextEdit="1"/>
          </p:cNvSpPr>
          <p:nvPr>
            <p:ph type="sldImg"/>
          </p:nvPr>
        </p:nvSpPr>
        <p:spPr>
          <a:ln/>
        </p:spPr>
      </p:sp>
      <p:sp>
        <p:nvSpPr>
          <p:cNvPr id="33795" name="Rectangle 1027"/>
          <p:cNvSpPr>
            <a:spLocks noGrp="1" noChangeArrowheads="1"/>
          </p:cNvSpPr>
          <p:nvPr>
            <p:ph type="body" idx="1"/>
          </p:nvPr>
        </p:nvSpPr>
        <p:spPr>
          <a:noFill/>
          <a:ln w="9525"/>
        </p:spPr>
        <p:txBody>
          <a:bodyPr/>
          <a:lstStyle/>
          <a:p>
            <a:r>
              <a:rPr lang="en-US"/>
              <a:t>Discipline = a branch of knowledge, typically one studied in higher education (Oxford Dictionary of English, Secpnd edition, 2003)</a:t>
            </a:r>
          </a:p>
          <a:p>
            <a:r>
              <a:rPr lang="en-US"/>
              <a:t>Interactive not mere alternation</a:t>
            </a:r>
          </a:p>
          <a:p>
            <a:endParaRPr lang="en-US"/>
          </a:p>
          <a:p>
            <a:r>
              <a:rPr lang="en-US" sz="800"/>
              <a:t>ACM SIGCHI Curricula for Human-Computer Interaction</a:t>
            </a:r>
            <a:endParaRPr lang="en-US" sz="900"/>
          </a:p>
          <a:p>
            <a:r>
              <a:rPr lang="en-US" sz="600"/>
              <a:t>by Hewett, Baecker, Card, Carey, Gasen, Mantei, Perlman, Strong and Verplank</a:t>
            </a:r>
          </a:p>
          <a:p>
            <a:r>
              <a:rPr lang="en-US" sz="600"/>
              <a:t>Copyright © 1992,1996 ACM SIGCHI</a:t>
            </a:r>
            <a:r>
              <a:rPr lang="en-US"/>
              <a:t> </a:t>
            </a:r>
          </a:p>
          <a:p>
            <a:r>
              <a:rPr lang="en-US" sz="600">
                <a:latin typeface="Courier New" charset="0"/>
              </a:rPr>
              <a:t>&lt;URL: http://sigchi.org/cdg/cdg2.html&gt;, </a:t>
            </a:r>
            <a:r>
              <a:rPr lang="en-US" sz="600"/>
              <a:t>Last updated: 2004-06-03</a:t>
            </a:r>
            <a:endParaRPr lang="en-US" sz="600">
              <a:latin typeface="Courier New" charset="0"/>
            </a:endParaRPr>
          </a:p>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w="9525"/>
        </p:spPr>
        <p:txBody>
          <a:bodyPr/>
          <a:lstStyle/>
          <a:p>
            <a:r>
              <a:rPr lang="en-US" b="1">
                <a:solidFill>
                  <a:srgbClr val="0080FF"/>
                </a:solidFill>
              </a:rPr>
              <a:t>* </a:t>
            </a:r>
            <a:r>
              <a:rPr lang="en-US"/>
              <a:t>Image by Simon Crowle (&lt;URL: http://dec.bournemouth.ac.uk/staff/scrowle/Teaching/LectureLibrary/HCIIntro/images/EasonUsability.gif&gt;, 09 October 2001)</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2"/>
          <p:cNvSpPr>
            <a:spLocks noGrp="1" noChangeArrowheads="1"/>
          </p:cNvSpPr>
          <p:nvPr>
            <p:ph type="body" idx="1"/>
          </p:nvPr>
        </p:nvSpPr>
        <p:spPr>
          <a:noFill/>
          <a:ln w="9525"/>
        </p:spPr>
        <p:txBody>
          <a:bodyPr/>
          <a:lstStyle/>
          <a:p>
            <a:endParaRPr lang="en-GB"/>
          </a:p>
        </p:txBody>
      </p:sp>
      <p:sp>
        <p:nvSpPr>
          <p:cNvPr id="93187" name="Rectangle 3"/>
          <p:cNvSpPr>
            <a:spLocks noGrp="1" noRot="1" noChangeAspect="1" noChangeArrowheads="1" noTextEdit="1"/>
          </p:cNvSpPr>
          <p:nvPr>
            <p:ph type="sldImg"/>
          </p:nvPr>
        </p:nvSpPr>
        <p:spPr>
          <a:ln cap="flat"/>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w="9525"/>
        </p:spPr>
        <p:txBody>
          <a:bodyPr/>
          <a:lstStyle/>
          <a:p>
            <a:r>
              <a:rPr lang="en-US"/>
              <a:t>Animation: 1 click</a:t>
            </a:r>
          </a:p>
          <a:p>
            <a:endParaRPr lang="en-US"/>
          </a:p>
          <a:p>
            <a:r>
              <a:rPr lang="en-US"/>
              <a:t>Notes:</a:t>
            </a:r>
          </a:p>
          <a:p>
            <a:pPr>
              <a:buFontTx/>
              <a:buChar char="•"/>
            </a:pPr>
            <a:r>
              <a:rPr lang="en-US"/>
              <a:t>embedded,</a:t>
            </a:r>
          </a:p>
          <a:p>
            <a:pPr>
              <a:buFontTx/>
              <a:buChar char="•"/>
            </a:pPr>
            <a:r>
              <a:rPr lang="en-US"/>
              <a:t>factorial (or categorical)</a:t>
            </a:r>
          </a:p>
          <a:p>
            <a:pPr>
              <a:buFontTx/>
              <a:buChar char="•"/>
            </a:pPr>
            <a:r>
              <a:rPr lang="en-US"/>
              <a:t>Compare to the simple concept of ‘user friendly’</a:t>
            </a:r>
          </a:p>
          <a:p>
            <a:endParaRPr lang="en-US"/>
          </a:p>
          <a:p>
            <a:endParaRPr lang="en-US"/>
          </a:p>
          <a:p>
            <a:r>
              <a:rPr lang="en-US"/>
              <a:t>Figure 1 (p.25)</a:t>
            </a:r>
          </a:p>
          <a:p>
            <a:r>
              <a:rPr lang="en-US"/>
              <a:t>Jakob Nielsen.  </a:t>
            </a:r>
            <a:r>
              <a:rPr lang="en-US" i="1"/>
              <a:t>Usability Engineering</a:t>
            </a:r>
            <a:r>
              <a:rPr lang="en-US"/>
              <a:t>.</a:t>
            </a:r>
          </a:p>
          <a:p>
            <a:r>
              <a:rPr lang="en-US"/>
              <a:t>Morgan Kaufmann Publishers, Inc.  ©1993 by Academic Press.</a:t>
            </a:r>
          </a:p>
          <a:p>
            <a:r>
              <a:rPr lang="en-US"/>
              <a:t>ISBN 0-12-518406-9, LCC QA76.9.U83N54.</a:t>
            </a:r>
          </a:p>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w="9525"/>
        </p:spPr>
        <p:txBody>
          <a:bodyPr/>
          <a:lstStyle/>
          <a:p>
            <a:r>
              <a:rPr lang="en-US"/>
              <a:t>Only for handout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Rectangle 2"/>
          <p:cNvSpPr>
            <a:spLocks noGrp="1" noChangeArrowheads="1"/>
          </p:cNvSpPr>
          <p:nvPr>
            <p:ph type="body" idx="1"/>
          </p:nvPr>
        </p:nvSpPr>
        <p:spPr>
          <a:noFill/>
          <a:ln w="9525"/>
        </p:spPr>
        <p:txBody>
          <a:bodyPr/>
          <a:lstStyle/>
          <a:p>
            <a:endParaRPr lang="en-GB"/>
          </a:p>
        </p:txBody>
      </p:sp>
      <p:sp>
        <p:nvSpPr>
          <p:cNvPr id="99331" name="Rectangle 3"/>
          <p:cNvSpPr>
            <a:spLocks noGrp="1" noRot="1" noChangeAspect="1" noChangeArrowheads="1" noTextEdit="1"/>
          </p:cNvSpPr>
          <p:nvPr>
            <p:ph type="sldImg"/>
          </p:nvPr>
        </p:nvSpPr>
        <p:spPr>
          <a:ln cap="flat"/>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Rectangle 2"/>
          <p:cNvSpPr>
            <a:spLocks noGrp="1" noChangeArrowheads="1"/>
          </p:cNvSpPr>
          <p:nvPr>
            <p:ph type="body" idx="1"/>
          </p:nvPr>
        </p:nvSpPr>
        <p:spPr>
          <a:noFill/>
          <a:ln w="9525"/>
        </p:spPr>
        <p:txBody>
          <a:bodyPr/>
          <a:lstStyle/>
          <a:p>
            <a:endParaRPr lang="en-GB"/>
          </a:p>
        </p:txBody>
      </p:sp>
      <p:sp>
        <p:nvSpPr>
          <p:cNvPr id="101379" name="Rectangle 3"/>
          <p:cNvSpPr>
            <a:spLocks noGrp="1" noRot="1" noChangeAspect="1" noChangeArrowheads="1" noTextEdit="1"/>
          </p:cNvSpPr>
          <p:nvPr>
            <p:ph type="sldImg"/>
          </p:nvPr>
        </p:nvSpPr>
        <p:spPr>
          <a:ln cap="flat"/>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Rectangle 2"/>
          <p:cNvSpPr>
            <a:spLocks noGrp="1" noChangeArrowheads="1"/>
          </p:cNvSpPr>
          <p:nvPr>
            <p:ph type="body" idx="1"/>
          </p:nvPr>
        </p:nvSpPr>
        <p:spPr>
          <a:noFill/>
          <a:ln w="9525"/>
        </p:spPr>
        <p:txBody>
          <a:bodyPr/>
          <a:lstStyle/>
          <a:p>
            <a:r>
              <a:rPr lang="en-US"/>
              <a:t>Size of systems: often large</a:t>
            </a:r>
          </a:p>
          <a:p>
            <a:r>
              <a:rPr lang="en-US"/>
              <a:t>Cognitive constraints: black box problems: users don’t get adequate feedback of what is going on, lack of visibility. See </a:t>
            </a:r>
            <a:r>
              <a:rPr lang="en-US" i="1"/>
              <a:t>Norman</a:t>
            </a:r>
            <a:r>
              <a:rPr lang="en-US"/>
              <a:t> for examples and also note the crashes which will be discussed in lectures.</a:t>
            </a:r>
          </a:p>
          <a:p>
            <a:r>
              <a:rPr lang="en-US"/>
              <a:t>Social and organisation factors: communication problems</a:t>
            </a:r>
          </a:p>
          <a:p>
            <a:r>
              <a:rPr lang="en-US"/>
              <a:t>Problems with the design and construction of systems</a:t>
            </a:r>
          </a:p>
          <a:p>
            <a:r>
              <a:rPr lang="en-US"/>
              <a:t>Problems of automation</a:t>
            </a:r>
          </a:p>
          <a:p>
            <a:endParaRPr lang="en-US"/>
          </a:p>
        </p:txBody>
      </p:sp>
      <p:sp>
        <p:nvSpPr>
          <p:cNvPr id="103427" name="Rectangle 3"/>
          <p:cNvSpPr>
            <a:spLocks noGrp="1" noRot="1" noChangeAspect="1" noChangeArrowheads="1" noTextEdit="1"/>
          </p:cNvSpPr>
          <p:nvPr>
            <p:ph type="sldImg"/>
          </p:nvPr>
        </p:nvSpPr>
        <p:spPr>
          <a:ln cap="flat"/>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w="9525"/>
        </p:spPr>
        <p:txBody>
          <a:bodyPr/>
          <a:lstStyle/>
          <a:p>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w="9525"/>
        </p:spPr>
        <p:txBody>
          <a:bodyPr/>
          <a:lstStyle/>
          <a:p>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0" name="Rectangle 2"/>
          <p:cNvSpPr>
            <a:spLocks noGrp="1" noRot="1" noChangeAspect="1" noChangeArrowheads="1"/>
          </p:cNvSpPr>
          <p:nvPr>
            <p:ph type="sldImg"/>
          </p:nvPr>
        </p:nvSpPr>
        <p:spPr>
          <a:solidFill>
            <a:srgbClr val="FFFFFF"/>
          </a:solidFill>
          <a:ln/>
        </p:spPr>
      </p:sp>
      <p:sp>
        <p:nvSpPr>
          <p:cNvPr id="109571" name="Rectangle 3"/>
          <p:cNvSpPr>
            <a:spLocks noGrp="1" noChangeArrowheads="1"/>
          </p:cNvSpPr>
          <p:nvPr>
            <p:ph type="body" idx="1"/>
          </p:nvPr>
        </p:nvSpPr>
        <p:spPr>
          <a:solidFill>
            <a:srgbClr val="FFFFFF"/>
          </a:solidFill>
          <a:ln>
            <a:solidFill>
              <a:srgbClr val="000000"/>
            </a:solidFill>
          </a:ln>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1026"/>
          <p:cNvSpPr>
            <a:spLocks noGrp="1" noRot="1" noChangeAspect="1" noChangeArrowheads="1" noTextEdit="1"/>
          </p:cNvSpPr>
          <p:nvPr>
            <p:ph type="sldImg"/>
          </p:nvPr>
        </p:nvSpPr>
        <p:spPr>
          <a:ln/>
        </p:spPr>
      </p:sp>
      <p:sp>
        <p:nvSpPr>
          <p:cNvPr id="35843" name="Rectangle 1027"/>
          <p:cNvSpPr>
            <a:spLocks noGrp="1" noChangeArrowheads="1"/>
          </p:cNvSpPr>
          <p:nvPr>
            <p:ph type="body" idx="1"/>
          </p:nvPr>
        </p:nvSpPr>
        <p:spPr>
          <a:noFill/>
          <a:ln w="9525"/>
        </p:spPr>
        <p:txBody>
          <a:bodyPr/>
          <a:lstStyle/>
          <a:p>
            <a:r>
              <a:rPr lang="en-US" b="1">
                <a:solidFill>
                  <a:schemeClr val="accent2"/>
                </a:solidFill>
              </a:rPr>
              <a:t>*</a:t>
            </a:r>
            <a:r>
              <a:rPr lang="en-US"/>
              <a:t> Redrawn from Figure 2.3 (captioned ‘The disciplines that contribute to HCI’) on p.38 of Preece et al.’s Human-Computer Interaction (1994)</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8" name="Rectangle 2"/>
          <p:cNvSpPr>
            <a:spLocks noGrp="1" noRot="1" noChangeAspect="1" noChangeArrowheads="1"/>
          </p:cNvSpPr>
          <p:nvPr>
            <p:ph type="sldImg"/>
          </p:nvPr>
        </p:nvSpPr>
        <p:spPr>
          <a:solidFill>
            <a:srgbClr val="FFFFFF"/>
          </a:solidFill>
          <a:ln/>
        </p:spPr>
      </p:sp>
      <p:sp>
        <p:nvSpPr>
          <p:cNvPr id="111619" name="Rectangle 3"/>
          <p:cNvSpPr>
            <a:spLocks noGrp="1" noChangeArrowheads="1"/>
          </p:cNvSpPr>
          <p:nvPr>
            <p:ph type="body" idx="1"/>
          </p:nvPr>
        </p:nvSpPr>
        <p:spPr>
          <a:solidFill>
            <a:srgbClr val="FFFFFF"/>
          </a:solidFill>
          <a:ln>
            <a:solidFill>
              <a:srgbClr val="000000"/>
            </a:solidFill>
          </a:ln>
        </p:spPr>
        <p:txBody>
          <a:bodyPr/>
          <a:lstStyle/>
          <a:p>
            <a:endParaRPr 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6" name="Rectangle 2"/>
          <p:cNvSpPr>
            <a:spLocks noGrp="1" noRot="1" noChangeAspect="1" noChangeArrowheads="1"/>
          </p:cNvSpPr>
          <p:nvPr>
            <p:ph type="sldImg"/>
          </p:nvPr>
        </p:nvSpPr>
        <p:spPr>
          <a:solidFill>
            <a:srgbClr val="FFFFFF"/>
          </a:solidFill>
          <a:ln/>
        </p:spPr>
      </p:sp>
      <p:sp>
        <p:nvSpPr>
          <p:cNvPr id="113667" name="Rectangle 3"/>
          <p:cNvSpPr>
            <a:spLocks noGrp="1" noChangeArrowheads="1"/>
          </p:cNvSpPr>
          <p:nvPr>
            <p:ph type="body" idx="1"/>
          </p:nvPr>
        </p:nvSpPr>
        <p:spPr>
          <a:solidFill>
            <a:srgbClr val="FFFFFF"/>
          </a:solidFill>
          <a:ln>
            <a:solidFill>
              <a:srgbClr val="000000"/>
            </a:solidFill>
          </a:ln>
        </p:spPr>
        <p:txBody>
          <a:bodyPr lIns="92885" tIns="46442" rIns="92885" bIns="46442"/>
          <a:lstStyle/>
          <a:p>
            <a:endParaRPr lang="en-GB"/>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4" name="Rectangle 2"/>
          <p:cNvSpPr>
            <a:spLocks noGrp="1" noChangeArrowheads="1"/>
          </p:cNvSpPr>
          <p:nvPr>
            <p:ph type="body" idx="1"/>
          </p:nvPr>
        </p:nvSpPr>
        <p:spPr>
          <a:noFill/>
          <a:ln w="9525"/>
        </p:spPr>
        <p:txBody>
          <a:bodyPr/>
          <a:lstStyle/>
          <a:p>
            <a:r>
              <a:rPr lang="en-US"/>
              <a:t>Applications that changed over time and affected hci:</a:t>
            </a:r>
          </a:p>
          <a:p>
            <a:endParaRPr lang="en-US"/>
          </a:p>
          <a:p>
            <a:r>
              <a:rPr lang="en-US"/>
              <a:t>1950's                Graphics			Batch 					Text					Text</a:t>
            </a:r>
          </a:p>
          <a:p>
            <a:r>
              <a:rPr lang="en-US"/>
              <a:t>	CAD and </a:t>
            </a:r>
          </a:p>
          <a:p>
            <a:r>
              <a:rPr lang="en-US"/>
              <a:t>	Graphics</a:t>
            </a:r>
          </a:p>
          <a:p>
            <a:endParaRPr lang="en-US"/>
          </a:p>
          <a:p>
            <a:r>
              <a:rPr lang="en-US"/>
              <a:t>1970's	cheap </a:t>
            </a:r>
          </a:p>
          <a:p>
            <a:r>
              <a:rPr lang="en-US"/>
              <a:t>	graphics                  </a:t>
            </a:r>
          </a:p>
          <a:p>
            <a:endParaRPr lang="en-US"/>
          </a:p>
          <a:p>
            <a:r>
              <a:rPr lang="en-US"/>
              <a:t>1980's	bit-mapped			Wysiwyg</a:t>
            </a:r>
          </a:p>
          <a:p>
            <a:r>
              <a:rPr lang="en-US"/>
              <a:t>	color			Hypertext</a:t>
            </a:r>
          </a:p>
          <a:p>
            <a:r>
              <a:rPr lang="en-US"/>
              <a:t>	graphics</a:t>
            </a:r>
          </a:p>
          <a:p>
            <a:endParaRPr lang="en-US"/>
          </a:p>
        </p:txBody>
      </p:sp>
      <p:sp>
        <p:nvSpPr>
          <p:cNvPr id="115715" name="Rectangle 3"/>
          <p:cNvSpPr>
            <a:spLocks noGrp="1" noRot="1" noChangeAspect="1" noChangeArrowheads="1"/>
          </p:cNvSpPr>
          <p:nvPr>
            <p:ph type="sldImg"/>
          </p:nvPr>
        </p:nvSpPr>
        <p:spPr>
          <a:ln cap="flat"/>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2" name="Rectangle 2"/>
          <p:cNvSpPr>
            <a:spLocks noGrp="1" noRot="1" noChangeAspect="1" noChangeArrowheads="1"/>
          </p:cNvSpPr>
          <p:nvPr>
            <p:ph type="sldImg"/>
          </p:nvPr>
        </p:nvSpPr>
        <p:spPr>
          <a:solidFill>
            <a:srgbClr val="FFFFFF"/>
          </a:solidFill>
          <a:ln/>
        </p:spPr>
      </p:sp>
      <p:sp>
        <p:nvSpPr>
          <p:cNvPr id="117763" name="Rectangle 3"/>
          <p:cNvSpPr>
            <a:spLocks noGrp="1" noChangeArrowheads="1"/>
          </p:cNvSpPr>
          <p:nvPr>
            <p:ph type="body" idx="1"/>
          </p:nvPr>
        </p:nvSpPr>
        <p:spPr>
          <a:solidFill>
            <a:srgbClr val="FFFFFF"/>
          </a:solidFill>
          <a:ln>
            <a:solidFill>
              <a:srgbClr val="000000"/>
            </a:solidFill>
          </a:ln>
        </p:spPr>
        <p:txBody>
          <a:bodyPr/>
          <a:lstStyle/>
          <a:p>
            <a:endParaRPr lang="en-GB"/>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810" name="Rectangle 2"/>
          <p:cNvSpPr>
            <a:spLocks noGrp="1" noRot="1" noChangeAspect="1" noChangeArrowheads="1"/>
          </p:cNvSpPr>
          <p:nvPr>
            <p:ph type="sldImg"/>
          </p:nvPr>
        </p:nvSpPr>
        <p:spPr>
          <a:solidFill>
            <a:srgbClr val="FFFFFF"/>
          </a:solidFill>
          <a:ln/>
        </p:spPr>
      </p:sp>
      <p:sp>
        <p:nvSpPr>
          <p:cNvPr id="119811" name="Rectangle 3"/>
          <p:cNvSpPr>
            <a:spLocks noGrp="1" noChangeArrowheads="1"/>
          </p:cNvSpPr>
          <p:nvPr>
            <p:ph type="body" idx="1"/>
          </p:nvPr>
        </p:nvSpPr>
        <p:spPr>
          <a:solidFill>
            <a:srgbClr val="FFFFFF"/>
          </a:solidFill>
          <a:ln>
            <a:solidFill>
              <a:srgbClr val="000000"/>
            </a:solidFill>
          </a:ln>
        </p:spPr>
        <p:txBody>
          <a:bodyPr/>
          <a:lstStyle/>
          <a:p>
            <a:endParaRPr lang="en-GB"/>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82" name="Slide Image Placeholder 1"/>
          <p:cNvSpPr>
            <a:spLocks noGrp="1" noRot="1" noChangeAspect="1"/>
          </p:cNvSpPr>
          <p:nvPr>
            <p:ph type="sldImg"/>
          </p:nvPr>
        </p:nvSpPr>
        <p:spPr>
          <a:ln/>
        </p:spPr>
      </p:sp>
      <p:sp>
        <p:nvSpPr>
          <p:cNvPr id="122883" name="Notes Placeholder 2"/>
          <p:cNvSpPr>
            <a:spLocks noGrp="1"/>
          </p:cNvSpPr>
          <p:nvPr>
            <p:ph type="body" idx="1"/>
          </p:nvPr>
        </p:nvSpPr>
        <p:spPr>
          <a:noFill/>
          <a:ln w="9525"/>
        </p:spPr>
        <p:txBody>
          <a:bodyPr/>
          <a:lstStyle/>
          <a:p>
            <a:endParaRPr lang="en-GB"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930" name="Slide Image Placeholder 1"/>
          <p:cNvSpPr>
            <a:spLocks noGrp="1" noRot="1" noChangeAspect="1"/>
          </p:cNvSpPr>
          <p:nvPr>
            <p:ph type="sldImg"/>
          </p:nvPr>
        </p:nvSpPr>
        <p:spPr>
          <a:ln/>
        </p:spPr>
      </p:sp>
      <p:sp>
        <p:nvSpPr>
          <p:cNvPr id="124931" name="Notes Placeholder 2"/>
          <p:cNvSpPr>
            <a:spLocks noGrp="1"/>
          </p:cNvSpPr>
          <p:nvPr>
            <p:ph type="body" idx="1"/>
          </p:nvPr>
        </p:nvSpPr>
        <p:spPr>
          <a:noFill/>
          <a:ln w="9525"/>
        </p:spPr>
        <p:txBody>
          <a:bodyPr/>
          <a:lstStyle/>
          <a:p>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noFill/>
          <a:ln w="9525"/>
        </p:spPr>
        <p:txBody>
          <a:bodyPr/>
          <a:lstStyle/>
          <a:p>
            <a:r>
              <a:rPr lang="en-US" i="1"/>
              <a:t>Purpose of Human Factors</a:t>
            </a:r>
            <a:r>
              <a:rPr lang="en-US"/>
              <a:t>:</a:t>
            </a:r>
            <a:endParaRPr lang="en-US" i="1"/>
          </a:p>
          <a:p>
            <a:r>
              <a:rPr lang="en-US"/>
              <a:t> The purpose of human factors (HF) research and practice is to maximise the safety and </a:t>
            </a:r>
            <a:r>
              <a:rPr lang="en-US">
                <a:ea typeface="Times New Roman" charset="0"/>
                <a:cs typeface="Times New Roman" charset="0"/>
              </a:rPr>
              <a:t>‘</a:t>
            </a:r>
            <a:r>
              <a:rPr lang="en-US"/>
              <a:t>healthiness</a:t>
            </a:r>
            <a:r>
              <a:rPr lang="en-US">
                <a:ea typeface="Times New Roman" charset="0"/>
                <a:cs typeface="Times New Roman" charset="0"/>
              </a:rPr>
              <a:t>’</a:t>
            </a:r>
            <a:r>
              <a:rPr lang="en-US"/>
              <a:t> of work environments and work practices,</a:t>
            </a:r>
          </a:p>
          <a:p>
            <a:r>
              <a:rPr lang="en-US"/>
              <a:t> and to ensure the usability of tools, devices and artifacts in general.</a:t>
            </a:r>
          </a:p>
          <a:p>
            <a:endParaRPr lang="en-US"/>
          </a:p>
          <a:p>
            <a:r>
              <a:rPr lang="en-US" i="1"/>
              <a:t>More specifically</a:t>
            </a:r>
            <a:r>
              <a:rPr lang="en-US"/>
              <a:t>, human factors is concerned with providing a good ‘fit’ between people and their work or leisure environments.</a:t>
            </a:r>
          </a:p>
          <a:p>
            <a:r>
              <a:rPr lang="en-US"/>
              <a:t>‘Fit’ might be the literal word as with the design of ejector seats for RAF aircraft (e.g. ejector seats designed for average size) or might be more metaphorical in the sense (e.g. designing to complement task activities, e.g. the chapati kitchen). (</a:t>
            </a:r>
            <a:r>
              <a:rPr lang="en-US" b="1" u="sng"/>
              <a:t>OHP</a:t>
            </a:r>
            <a:r>
              <a:rPr lang="en-US" u="sng"/>
              <a:t>: showing anthropometrics and kitchens</a:t>
            </a:r>
            <a:r>
              <a:rPr lang="en-US"/>
              <a:t>)</a:t>
            </a:r>
          </a:p>
          <a:p>
            <a:endParaRPr lang="en-US"/>
          </a:p>
          <a:p>
            <a:pPr lvl="2"/>
            <a:r>
              <a:rPr lang="en-US"/>
              <a:t>The Effects of Stages of Chapati Making and Angles of Body Position on Heart Rate</a:t>
            </a:r>
          </a:p>
          <a:p>
            <a:pPr lvl="2"/>
            <a:r>
              <a:rPr lang="en-US"/>
              <a:t>By Jagjit Kaur Dhesi &amp;  Frascille M. Firebaugh </a:t>
            </a:r>
          </a:p>
          <a:p>
            <a:pPr lvl="2"/>
            <a:r>
              <a:rPr lang="en-US" i="1"/>
              <a:t>Ergonomics</a:t>
            </a:r>
            <a:r>
              <a:rPr lang="en-US"/>
              <a:t>, 1366-5847, Volume 16, Issue 6, 1973, Pages 811 – 815</a:t>
            </a:r>
          </a:p>
          <a:p>
            <a:pPr lvl="2"/>
            <a:r>
              <a:rPr lang="en-US"/>
              <a:t>DOI: 10.1080/00140137308924572</a:t>
            </a:r>
          </a:p>
          <a:p>
            <a:pPr lvl="2"/>
            <a:endParaRPr lang="en-US"/>
          </a:p>
          <a:p>
            <a:pPr lvl="2"/>
            <a:r>
              <a:rPr lang="en-US">
                <a:cs typeface="ＭＳ Ｐゴシック" charset="-128"/>
              </a:rPr>
              <a:t>Mobile Smart Kitchen Workstation</a:t>
            </a:r>
          </a:p>
          <a:p>
            <a:pPr lvl="2"/>
            <a:r>
              <a:rPr lang="en-US">
                <a:cs typeface="ＭＳ Ｐゴシック" charset="-128"/>
              </a:rPr>
              <a:t>By Vishal Thakur</a:t>
            </a:r>
          </a:p>
          <a:p>
            <a:pPr lvl="2"/>
            <a:r>
              <a:rPr lang="en-US">
                <a:cs typeface="ＭＳ Ｐゴシック" charset="-128"/>
              </a:rPr>
              <a:t>May 2007</a:t>
            </a:r>
          </a:p>
          <a:p>
            <a:pPr lvl="2"/>
            <a:r>
              <a:rPr lang="en-US">
                <a:cs typeface="ＭＳ Ｐゴシック" charset="-128"/>
              </a:rPr>
              <a:t>A Thesis submitted in partial fulfillment of the requirements for the degree of MASTER OF DESIGN</a:t>
            </a:r>
          </a:p>
          <a:p>
            <a:pPr lvl="2"/>
            <a:r>
              <a:rPr lang="en-US">
                <a:cs typeface="ＭＳ Ｐゴシック" charset="-128"/>
              </a:rPr>
              <a:t>(DESIGN PROGRAMME, INDIAN INSTITUTE OF TECHNOLOGY, KANPUR)</a:t>
            </a:r>
          </a:p>
          <a:p>
            <a:pPr lvl="2"/>
            <a:r>
              <a:rPr lang="en-US">
                <a:cs typeface="ＭＳ Ｐゴシック" charset="-128"/>
              </a:rPr>
              <a:t>&lt;URL: http://www.scribd.com/docinfo/3489794?access_key=key-2dhi0d2m4s0ou45hmdtr&gt;</a:t>
            </a:r>
            <a:endParaRPr lang="en-US"/>
          </a:p>
          <a:p>
            <a:endParaRPr lang="en-US"/>
          </a:p>
          <a:p>
            <a:r>
              <a:rPr lang="en-US" i="1"/>
              <a:t>Notably, the ‘fit’ can be made in either direction.</a:t>
            </a:r>
          </a:p>
          <a:p>
            <a:r>
              <a:rPr lang="en-US"/>
              <a:t> We can ‘fit’ the environment to the person (e.g. by providing adjustable ejector seats to accommodate a range of heights, weights, etc.) or we can fit the person to the environment. (e.g. using people of a certain build, e.g. Suckling airlines in Cambridge).</a:t>
            </a:r>
          </a:p>
          <a:p>
            <a:r>
              <a:rPr lang="en-US"/>
              <a:t>The two together traditionally make up industrial psychology and used to define occupational psychology (although now the remit of occupational psychology is very large indeed).</a:t>
            </a:r>
          </a:p>
          <a:p>
            <a:r>
              <a:rPr lang="en-US" i="1"/>
              <a:t>[Note ends]</a:t>
            </a:r>
          </a:p>
        </p:txBody>
      </p:sp>
      <p:sp>
        <p:nvSpPr>
          <p:cNvPr id="37891" name="Rectangle 3"/>
          <p:cNvSpPr>
            <a:spLocks noGrp="1" noRot="1" noChangeAspect="1" noChangeArrowheads="1" noTextEdit="1"/>
          </p:cNvSpPr>
          <p:nvPr>
            <p:ph type="sldImg"/>
          </p:nvPr>
        </p:nvSpPr>
        <p:spPr>
          <a:ln cap="flat"/>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1026"/>
          <p:cNvSpPr>
            <a:spLocks noGrp="1" noRot="1" noChangeAspect="1" noChangeArrowheads="1"/>
          </p:cNvSpPr>
          <p:nvPr>
            <p:ph type="sldImg"/>
          </p:nvPr>
        </p:nvSpPr>
        <p:spPr>
          <a:solidFill>
            <a:srgbClr val="FFFFFF"/>
          </a:solidFill>
          <a:ln/>
        </p:spPr>
      </p:sp>
      <p:sp>
        <p:nvSpPr>
          <p:cNvPr id="41987" name="Rectangle 1027"/>
          <p:cNvSpPr>
            <a:spLocks noGrp="1" noChangeArrowheads="1"/>
          </p:cNvSpPr>
          <p:nvPr>
            <p:ph type="body" idx="1"/>
          </p:nvPr>
        </p:nvSpPr>
        <p:spPr>
          <a:solidFill>
            <a:srgbClr val="FFFFFF"/>
          </a:solidFill>
          <a:ln>
            <a:solidFill>
              <a:srgbClr val="000000"/>
            </a:solidFill>
          </a:ln>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Rot="1" noChangeAspect="1" noChangeArrowheads="1"/>
          </p:cNvSpPr>
          <p:nvPr>
            <p:ph type="sldImg"/>
          </p:nvPr>
        </p:nvSpPr>
        <p:spPr>
          <a:solidFill>
            <a:srgbClr val="FFFFFF"/>
          </a:solidFill>
          <a:ln/>
        </p:spPr>
      </p:sp>
      <p:sp>
        <p:nvSpPr>
          <p:cNvPr id="44035" name="Rectangle 3"/>
          <p:cNvSpPr>
            <a:spLocks noGrp="1" noChangeArrowheads="1"/>
          </p:cNvSpPr>
          <p:nvPr>
            <p:ph type="body" idx="1"/>
          </p:nvPr>
        </p:nvSpPr>
        <p:spPr>
          <a:solidFill>
            <a:srgbClr val="FFFFFF"/>
          </a:solidFill>
          <a:ln>
            <a:solidFill>
              <a:srgbClr val="000000"/>
            </a:solidFill>
          </a:ln>
        </p:spPr>
        <p:txBody>
          <a:bodyPr lIns="92885" tIns="46442" rIns="92885" bIns="46442"/>
          <a:lstStyle/>
          <a:p>
            <a:r>
              <a:rPr lang="en-US"/>
              <a:t>Quotation is from caption to Figure 12.1 (on page 251).</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1026"/>
          <p:cNvSpPr>
            <a:spLocks noGrp="1" noRot="1" noChangeAspect="1" noChangeArrowheads="1"/>
          </p:cNvSpPr>
          <p:nvPr>
            <p:ph type="sldImg"/>
          </p:nvPr>
        </p:nvSpPr>
        <p:spPr>
          <a:xfrm>
            <a:off x="1174750" y="695325"/>
            <a:ext cx="4635500" cy="3476625"/>
          </a:xfrm>
          <a:solidFill>
            <a:srgbClr val="FFFFFF"/>
          </a:solidFill>
          <a:ln/>
        </p:spPr>
      </p:sp>
      <p:sp>
        <p:nvSpPr>
          <p:cNvPr id="46083" name="Rectangle 1027"/>
          <p:cNvSpPr>
            <a:spLocks noGrp="1" noChangeArrowheads="1"/>
          </p:cNvSpPr>
          <p:nvPr>
            <p:ph type="body" idx="1"/>
          </p:nvPr>
        </p:nvSpPr>
        <p:spPr>
          <a:solidFill>
            <a:srgbClr val="FFFFFF"/>
          </a:solidFill>
          <a:ln>
            <a:solidFill>
              <a:srgbClr val="000000"/>
            </a:solidFill>
          </a:ln>
        </p:spPr>
        <p:txBody>
          <a:bodyPr lIns="92885" tIns="46442" rIns="92885" bIns="46442"/>
          <a:lstStyle/>
          <a:p>
            <a:r>
              <a:rPr lang="en-US"/>
              <a:t>Animation based on Figure 2.2 (p. 32) of</a:t>
            </a:r>
            <a:r>
              <a:rPr lang="en-US" i="1"/>
              <a:t> Norman</a:t>
            </a:r>
            <a:r>
              <a:rPr lang="en-US"/>
              <a:t> (see next note (which accompanies the scanned version) for citation).</a:t>
            </a:r>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1026"/>
          <p:cNvSpPr>
            <a:spLocks noGrp="1" noRot="1" noChangeAspect="1" noChangeArrowheads="1"/>
          </p:cNvSpPr>
          <p:nvPr>
            <p:ph type="sldImg"/>
          </p:nvPr>
        </p:nvSpPr>
        <p:spPr>
          <a:solidFill>
            <a:srgbClr val="FFFFFF"/>
          </a:solidFill>
          <a:ln/>
        </p:spPr>
      </p:sp>
      <p:sp>
        <p:nvSpPr>
          <p:cNvPr id="48131" name="Rectangle 1027"/>
          <p:cNvSpPr>
            <a:spLocks noGrp="1" noChangeArrowheads="1"/>
          </p:cNvSpPr>
          <p:nvPr>
            <p:ph type="body" idx="1"/>
          </p:nvPr>
        </p:nvSpPr>
        <p:spPr>
          <a:xfrm>
            <a:off x="155575" y="4403725"/>
            <a:ext cx="6673850" cy="4635500"/>
          </a:xfrm>
          <a:solidFill>
            <a:srgbClr val="FFFFFF"/>
          </a:solidFill>
          <a:ln>
            <a:solidFill>
              <a:srgbClr val="000000"/>
            </a:solidFill>
          </a:ln>
        </p:spPr>
        <p:txBody>
          <a:bodyPr lIns="92885" tIns="46442" rIns="92885" bIns="46442"/>
          <a:lstStyle/>
          <a:p>
            <a:r>
              <a:rPr lang="en-US"/>
              <a:t>Figure 2.2 (p. 32) of</a:t>
            </a:r>
            <a:r>
              <a:rPr lang="en-US" i="1"/>
              <a:t> Norman</a:t>
            </a:r>
            <a:r>
              <a:rPr lang="en-US"/>
              <a:t>.</a:t>
            </a:r>
          </a:p>
          <a:p>
            <a:r>
              <a:rPr lang="en-US"/>
              <a:t>Caption: </a:t>
            </a:r>
            <a:r>
              <a:rPr lang="en-US" b="1"/>
              <a:t>The needs-satisfaction curve of a technology.  </a:t>
            </a:r>
            <a:r>
              <a:rPr lang="en-US"/>
              <a:t>New technologies start out at the bottom left of the curve, delivering less than the customers require.  As a result, customers demand better technology and more features, regardless of of the cost or inconvenience.  A transition occurs when the technology cannot satisfy the basic needs.  (Modified from Christensen[1997].)</a:t>
            </a:r>
          </a:p>
          <a:p>
            <a:endParaRPr lang="en-US"/>
          </a:p>
          <a:p>
            <a:r>
              <a:rPr lang="en-US" i="1"/>
              <a:t>Norman</a:t>
            </a:r>
            <a:r>
              <a:rPr lang="en-US"/>
              <a:t>: Don Norman.</a:t>
            </a:r>
          </a:p>
          <a:p>
            <a:r>
              <a:rPr lang="en-US" u="sng"/>
              <a:t>The Invisible Computer: Why Good Products Can Fail, The Personal Computer Is So Complex, And Information Appliances Are the Solution.</a:t>
            </a:r>
          </a:p>
          <a:p>
            <a:r>
              <a:rPr lang="en-US"/>
              <a:t>The MIT Press, 1999.  ISBN 0-262-64041-4 (paper back).</a:t>
            </a:r>
          </a:p>
          <a:p>
            <a:r>
              <a:rPr lang="en-US"/>
              <a:t>©1998 by the author.</a:t>
            </a:r>
          </a:p>
          <a:p>
            <a:endParaRPr lang="en-US"/>
          </a:p>
          <a:p>
            <a:r>
              <a:rPr lang="en-US" i="1"/>
              <a:t>Christensen</a:t>
            </a:r>
            <a:r>
              <a:rPr lang="en-US"/>
              <a:t>: C. M. Christensen.</a:t>
            </a:r>
          </a:p>
          <a:p>
            <a:r>
              <a:rPr lang="en-US" u="sng"/>
              <a:t>The Innovator’s Dilemma: When New Technologies Cause Great Firms to Fail</a:t>
            </a:r>
            <a:r>
              <a:rPr lang="en-US"/>
              <a:t>.</a:t>
            </a:r>
          </a:p>
          <a:p>
            <a:r>
              <a:rPr lang="en-US"/>
              <a:t>Harvard Business School Press, 1997.</a:t>
            </a:r>
          </a:p>
          <a:p>
            <a:r>
              <a:rPr lang="en-US"/>
              <a:t>(citation from page 284 of </a:t>
            </a:r>
            <a:r>
              <a:rPr lang="en-US" i="1"/>
              <a:t>Norman</a:t>
            </a:r>
            <a:r>
              <a:rPr lang="en-US"/>
              <a:t>).</a:t>
            </a:r>
          </a:p>
          <a:p>
            <a:endParaRPr lang="en-US"/>
          </a:p>
          <a:p>
            <a:endParaRPr lang="en-US"/>
          </a:p>
          <a:p>
            <a:endParaRPr lang="en-US"/>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76200"/>
            <a:ext cx="9144000" cy="6705600"/>
            <a:chOff x="0" y="48"/>
            <a:chExt cx="5760" cy="4224"/>
          </a:xfrm>
        </p:grpSpPr>
        <p:sp>
          <p:nvSpPr>
            <p:cNvPr id="5" name="AutoShape 3"/>
            <p:cNvSpPr>
              <a:spLocks noChangeArrowheads="1"/>
            </p:cNvSpPr>
            <p:nvPr/>
          </p:nvSpPr>
          <p:spPr bwMode="auto">
            <a:xfrm flipH="1">
              <a:off x="3168" y="96"/>
              <a:ext cx="2592" cy="4176"/>
            </a:xfrm>
            <a:prstGeom prst="moon">
              <a:avLst>
                <a:gd name="adj" fmla="val 13931"/>
              </a:avLst>
            </a:prstGeom>
            <a:gradFill rotWithShape="0">
              <a:gsLst>
                <a:gs pos="0">
                  <a:schemeClr val="bg1"/>
                </a:gs>
                <a:gs pos="50000">
                  <a:schemeClr val="folHlink"/>
                </a:gs>
                <a:gs pos="100000">
                  <a:schemeClr val="bg1"/>
                </a:gs>
              </a:gsLst>
              <a:lin ang="5400000" scaled="1"/>
            </a:gradFill>
            <a:ln w="9525">
              <a:noFill/>
              <a:miter lim="800000"/>
              <a:headEnd/>
              <a:tailEnd/>
            </a:ln>
          </p:spPr>
          <p:txBody>
            <a:bodyPr wrap="none" anchor="ctr">
              <a:prstTxWarp prst="textNoShape">
                <a:avLst/>
              </a:prstTxWarp>
            </a:bodyPr>
            <a:lstStyle/>
            <a:p>
              <a:pPr>
                <a:defRPr/>
              </a:pPr>
              <a:endParaRPr lang="en-US">
                <a:solidFill>
                  <a:schemeClr val="tx1"/>
                </a:solidFill>
                <a:latin typeface="Times New Roman" pitchFamily="-108" charset="0"/>
              </a:endParaRPr>
            </a:p>
          </p:txBody>
        </p:sp>
        <p:sp>
          <p:nvSpPr>
            <p:cNvPr id="6" name="AutoShape 4"/>
            <p:cNvSpPr>
              <a:spLocks noChangeArrowheads="1"/>
            </p:cNvSpPr>
            <p:nvPr/>
          </p:nvSpPr>
          <p:spPr bwMode="auto">
            <a:xfrm>
              <a:off x="0" y="48"/>
              <a:ext cx="2592" cy="4224"/>
            </a:xfrm>
            <a:prstGeom prst="moon">
              <a:avLst>
                <a:gd name="adj" fmla="val 13931"/>
              </a:avLst>
            </a:prstGeom>
            <a:gradFill rotWithShape="0">
              <a:gsLst>
                <a:gs pos="0">
                  <a:schemeClr val="bg1"/>
                </a:gs>
                <a:gs pos="50000">
                  <a:schemeClr val="folHlink"/>
                </a:gs>
                <a:gs pos="100000">
                  <a:schemeClr val="bg1"/>
                </a:gs>
              </a:gsLst>
              <a:lin ang="5400000" scaled="1"/>
            </a:gradFill>
            <a:ln w="9525">
              <a:noFill/>
              <a:miter lim="800000"/>
              <a:headEnd/>
              <a:tailEnd/>
            </a:ln>
            <a:effectLst/>
          </p:spPr>
          <p:txBody>
            <a:bodyPr wrap="none" anchor="ctr">
              <a:prstTxWarp prst="textNoShape">
                <a:avLst/>
              </a:prstTxWarp>
            </a:bodyPr>
            <a:lstStyle/>
            <a:p>
              <a:pPr>
                <a:defRPr/>
              </a:pPr>
              <a:endParaRPr lang="en-US">
                <a:latin typeface="Tahoma" pitchFamily="-108" charset="0"/>
              </a:endParaRPr>
            </a:p>
          </p:txBody>
        </p:sp>
      </p:grpSp>
      <p:grpSp>
        <p:nvGrpSpPr>
          <p:cNvPr id="7" name="Group 5"/>
          <p:cNvGrpSpPr>
            <a:grpSpLocks/>
          </p:cNvGrpSpPr>
          <p:nvPr/>
        </p:nvGrpSpPr>
        <p:grpSpPr bwMode="auto">
          <a:xfrm>
            <a:off x="228600" y="2590800"/>
            <a:ext cx="8763000" cy="1524000"/>
            <a:chOff x="144" y="1632"/>
            <a:chExt cx="5520" cy="960"/>
          </a:xfrm>
        </p:grpSpPr>
        <p:sp>
          <p:nvSpPr>
            <p:cNvPr id="8" name="AutoShape 6"/>
            <p:cNvSpPr>
              <a:spLocks noChangeArrowheads="1"/>
            </p:cNvSpPr>
            <p:nvPr/>
          </p:nvSpPr>
          <p:spPr bwMode="auto">
            <a:xfrm>
              <a:off x="144" y="1632"/>
              <a:ext cx="2496" cy="960"/>
            </a:xfrm>
            <a:prstGeom prst="moon">
              <a:avLst>
                <a:gd name="adj" fmla="val 6449"/>
              </a:avLst>
            </a:prstGeom>
            <a:gradFill rotWithShape="0">
              <a:gsLst>
                <a:gs pos="0">
                  <a:schemeClr val="accent1"/>
                </a:gs>
                <a:gs pos="100000">
                  <a:schemeClr val="bg1"/>
                </a:gs>
              </a:gsLst>
              <a:lin ang="0" scaled="1"/>
            </a:gradFill>
            <a:ln w="9525">
              <a:noFill/>
              <a:miter lim="800000"/>
              <a:headEnd/>
              <a:tailEnd/>
            </a:ln>
            <a:effectLst/>
          </p:spPr>
          <p:txBody>
            <a:bodyPr wrap="none" anchor="ctr">
              <a:prstTxWarp prst="textNoShape">
                <a:avLst/>
              </a:prstTxWarp>
            </a:bodyPr>
            <a:lstStyle/>
            <a:p>
              <a:pPr>
                <a:defRPr/>
              </a:pPr>
              <a:endParaRPr lang="en-US">
                <a:latin typeface="Tahoma" pitchFamily="-108" charset="0"/>
              </a:endParaRPr>
            </a:p>
          </p:txBody>
        </p:sp>
        <p:sp>
          <p:nvSpPr>
            <p:cNvPr id="9" name="AutoShape 7"/>
            <p:cNvSpPr>
              <a:spLocks noChangeArrowheads="1"/>
            </p:cNvSpPr>
            <p:nvPr/>
          </p:nvSpPr>
          <p:spPr bwMode="auto">
            <a:xfrm flipH="1">
              <a:off x="2976" y="1632"/>
              <a:ext cx="2688" cy="960"/>
            </a:xfrm>
            <a:prstGeom prst="moon">
              <a:avLst>
                <a:gd name="adj" fmla="val 6449"/>
              </a:avLst>
            </a:prstGeom>
            <a:gradFill rotWithShape="0">
              <a:gsLst>
                <a:gs pos="0">
                  <a:schemeClr val="bg1"/>
                </a:gs>
                <a:gs pos="100000">
                  <a:schemeClr val="accent1"/>
                </a:gs>
              </a:gsLst>
              <a:lin ang="0" scaled="1"/>
            </a:gradFill>
            <a:ln w="9525">
              <a:noFill/>
              <a:miter lim="800000"/>
              <a:headEnd/>
              <a:tailEnd/>
            </a:ln>
          </p:spPr>
          <p:txBody>
            <a:bodyPr wrap="none" anchor="ctr">
              <a:prstTxWarp prst="textNoShape">
                <a:avLst/>
              </a:prstTxWarp>
            </a:bodyPr>
            <a:lstStyle/>
            <a:p>
              <a:pPr>
                <a:defRPr/>
              </a:pPr>
              <a:endParaRPr lang="en-US">
                <a:latin typeface="Tahoma" pitchFamily="-108" charset="0"/>
              </a:endParaRPr>
            </a:p>
          </p:txBody>
        </p:sp>
        <p:sp>
          <p:nvSpPr>
            <p:cNvPr id="10" name="Oval 8"/>
            <p:cNvSpPr>
              <a:spLocks noChangeArrowheads="1"/>
            </p:cNvSpPr>
            <p:nvPr/>
          </p:nvSpPr>
          <p:spPr bwMode="auto">
            <a:xfrm>
              <a:off x="384" y="1680"/>
              <a:ext cx="4992" cy="864"/>
            </a:xfrm>
            <a:prstGeom prst="ellipse">
              <a:avLst/>
            </a:prstGeom>
            <a:solidFill>
              <a:schemeClr val="folHlink">
                <a:alpha val="50000"/>
              </a:schemeClr>
            </a:solidFill>
            <a:ln w="9525">
              <a:noFill/>
              <a:round/>
              <a:headEnd/>
              <a:tailEnd/>
            </a:ln>
            <a:effectLst/>
          </p:spPr>
          <p:txBody>
            <a:bodyPr wrap="none" anchor="ctr">
              <a:prstTxWarp prst="textNoShape">
                <a:avLst/>
              </a:prstTxWarp>
            </a:bodyPr>
            <a:lstStyle/>
            <a:p>
              <a:pPr>
                <a:defRPr/>
              </a:pPr>
              <a:endParaRPr lang="en-US">
                <a:latin typeface="Tahoma" pitchFamily="-108" charset="0"/>
              </a:endParaRPr>
            </a:p>
          </p:txBody>
        </p:sp>
      </p:grpSp>
      <p:sp>
        <p:nvSpPr>
          <p:cNvPr id="113673" name="Rectangle 9"/>
          <p:cNvSpPr>
            <a:spLocks noGrp="1" noChangeArrowheads="1"/>
          </p:cNvSpPr>
          <p:nvPr>
            <p:ph type="ctrTitle"/>
          </p:nvPr>
        </p:nvSpPr>
        <p:spPr>
          <a:xfrm>
            <a:off x="685800" y="2819400"/>
            <a:ext cx="7772400" cy="1143000"/>
          </a:xfrm>
        </p:spPr>
        <p:txBody>
          <a:bodyPr/>
          <a:lstStyle>
            <a:lvl1pPr>
              <a:defRPr/>
            </a:lvl1pPr>
          </a:lstStyle>
          <a:p>
            <a:r>
              <a:rPr lang="en-US"/>
              <a:t>Click to edit Master title style</a:t>
            </a:r>
          </a:p>
        </p:txBody>
      </p:sp>
      <p:sp>
        <p:nvSpPr>
          <p:cNvPr id="113674" name="Rectangle 10"/>
          <p:cNvSpPr>
            <a:spLocks noGrp="1" noChangeArrowheads="1"/>
          </p:cNvSpPr>
          <p:nvPr>
            <p:ph type="subTitle" idx="1"/>
          </p:nvPr>
        </p:nvSpPr>
        <p:spPr>
          <a:xfrm>
            <a:off x="1371600" y="4267200"/>
            <a:ext cx="6400800" cy="1371600"/>
          </a:xfrm>
        </p:spPr>
        <p:txBody>
          <a:bodyPr/>
          <a:lstStyle>
            <a:lvl1pPr marL="0" indent="0" algn="ctr">
              <a:buFont typeface="Wingdings" charset="2"/>
              <a:buNone/>
              <a:defRPr/>
            </a:lvl1pPr>
          </a:lstStyle>
          <a:p>
            <a:r>
              <a:rPr lang="en-US"/>
              <a:t>Click to edit Master subtitle style</a:t>
            </a:r>
          </a:p>
        </p:txBody>
      </p:sp>
      <p:sp>
        <p:nvSpPr>
          <p:cNvPr id="11" name="Rectangle 11"/>
          <p:cNvSpPr>
            <a:spLocks noGrp="1" noChangeArrowheads="1"/>
          </p:cNvSpPr>
          <p:nvPr>
            <p:ph type="dt" sz="half" idx="10"/>
          </p:nvPr>
        </p:nvSpPr>
        <p:spPr>
          <a:xfrm>
            <a:off x="152400" y="6248400"/>
            <a:ext cx="1905000" cy="457200"/>
          </a:xfrm>
        </p:spPr>
        <p:txBody>
          <a:bodyPr/>
          <a:lstStyle>
            <a:lvl1pPr>
              <a:defRPr>
                <a:latin typeface="Times New Roman" pitchFamily="-108" charset="0"/>
              </a:defRPr>
            </a:lvl1pPr>
          </a:lstStyle>
          <a:p>
            <a:pPr>
              <a:defRPr/>
            </a:pPr>
            <a:endParaRPr lang="en-US"/>
          </a:p>
        </p:txBody>
      </p:sp>
      <p:sp>
        <p:nvSpPr>
          <p:cNvPr id="12" name="Rectangle 12"/>
          <p:cNvSpPr>
            <a:spLocks noGrp="1" noChangeArrowheads="1"/>
          </p:cNvSpPr>
          <p:nvPr>
            <p:ph type="ftr" sz="quarter" idx="11"/>
          </p:nvPr>
        </p:nvSpPr>
        <p:spPr>
          <a:xfrm>
            <a:off x="2514600" y="6248400"/>
            <a:ext cx="3886200" cy="457200"/>
          </a:xfrm>
        </p:spPr>
        <p:txBody>
          <a:bodyPr/>
          <a:lstStyle>
            <a:lvl1pPr>
              <a:defRPr/>
            </a:lvl1pPr>
          </a:lstStyle>
          <a:p>
            <a:pPr>
              <a:defRPr/>
            </a:pPr>
            <a:endParaRPr lang="en-US"/>
          </a:p>
        </p:txBody>
      </p:sp>
      <p:sp>
        <p:nvSpPr>
          <p:cNvPr id="13" name="Rectangle 13"/>
          <p:cNvSpPr>
            <a:spLocks noGrp="1" noChangeArrowheads="1"/>
          </p:cNvSpPr>
          <p:nvPr>
            <p:ph type="sldNum" sz="quarter" idx="12"/>
          </p:nvPr>
        </p:nvSpPr>
        <p:spPr>
          <a:xfrm>
            <a:off x="7086600" y="6248400"/>
            <a:ext cx="1905000" cy="457200"/>
          </a:xfrm>
        </p:spPr>
        <p:txBody>
          <a:bodyPr/>
          <a:lstStyle>
            <a:lvl1pPr>
              <a:defRPr sz="1400">
                <a:latin typeface="Times New Roman" pitchFamily="-108" charset="0"/>
              </a:defRPr>
            </a:lvl1pPr>
          </a:lstStyle>
          <a:p>
            <a:pPr>
              <a:defRPr/>
            </a:pPr>
            <a:fld id="{AC79D9EF-EC80-E142-BB9D-EEB4EFD0790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E9930EAB-7699-CF4B-A2D2-2900594A0AA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457200"/>
            <a:ext cx="1828800" cy="5486400"/>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990600" y="457200"/>
            <a:ext cx="5334000" cy="548640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07526813-9CBA-4C48-A983-63C422EA807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90600" y="457200"/>
            <a:ext cx="7315200" cy="54864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p>
        </p:txBody>
      </p:sp>
      <p:sp>
        <p:nvSpPr>
          <p:cNvPr id="4" name="Rectangle 13"/>
          <p:cNvSpPr>
            <a:spLocks noGrp="1" noChangeArrowheads="1"/>
          </p:cNvSpPr>
          <p:nvPr>
            <p:ph type="ftr" sz="quarter" idx="11"/>
          </p:nvPr>
        </p:nvSpPr>
        <p:spPr>
          <a:ln/>
        </p:spPr>
        <p:txBody>
          <a:bodyPr/>
          <a:lstStyle>
            <a:lvl1pPr>
              <a:defRPr/>
            </a:lvl1pPr>
          </a:lstStyle>
          <a:p>
            <a:pPr>
              <a:defRPr/>
            </a:pPr>
            <a:endParaRPr lang="en-US"/>
          </a:p>
        </p:txBody>
      </p:sp>
      <p:sp>
        <p:nvSpPr>
          <p:cNvPr id="5" name="Rectangle 14"/>
          <p:cNvSpPr>
            <a:spLocks noGrp="1" noChangeArrowheads="1"/>
          </p:cNvSpPr>
          <p:nvPr>
            <p:ph type="sldNum" sz="quarter" idx="12"/>
          </p:nvPr>
        </p:nvSpPr>
        <p:spPr>
          <a:ln/>
        </p:spPr>
        <p:txBody>
          <a:bodyPr/>
          <a:lstStyle>
            <a:lvl1pPr>
              <a:defRPr/>
            </a:lvl1pPr>
          </a:lstStyle>
          <a:p>
            <a:pPr>
              <a:defRPr/>
            </a:pPr>
            <a:fld id="{27F3D3EE-5CE2-954C-BAD5-64CF2D8FC92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148482"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4848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B7C765AC-9BA5-1648-AF68-F7EEF994CE6B}"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DAE4D038-FA8F-D84B-9DDE-A74D66765DC5}"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D7BBAA19-8487-9247-BFAA-F6A293CBFE77}"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5A2B963E-A102-A141-90C7-D5DCD29EB53E}"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6B072A81-6A75-2A4D-B7F7-EB120A7B859F}"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42ED88B4-4E41-6349-A1D8-F91EA2890EF4}"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6E523645-FFB8-ED4C-9BEB-5F403C3350C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17F7D61C-A780-CF47-94FE-C09C2A25197C}"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E14A8B81-B92C-5844-A043-D9737194755B}"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FE0FF0C8-D60C-764C-95F2-46CC22128747}"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BF9841D9-428B-AF49-986E-2F0FA635F379}"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2CF26FA0-3BD4-D543-B5D5-30476EFB384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6015B174-E367-9C43-87DF-6AA7D1F5824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990600" y="1905000"/>
            <a:ext cx="3581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724400" y="1905000"/>
            <a:ext cx="3581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248432E7-5F1A-DD42-ABFE-B566F052D87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endParaRPr lang="en-US"/>
          </a:p>
        </p:txBody>
      </p:sp>
      <p:sp>
        <p:nvSpPr>
          <p:cNvPr id="8" name="Rectangle 13"/>
          <p:cNvSpPr>
            <a:spLocks noGrp="1" noChangeArrowheads="1"/>
          </p:cNvSpPr>
          <p:nvPr>
            <p:ph type="ftr" sz="quarter" idx="11"/>
          </p:nvPr>
        </p:nvSpPr>
        <p:spPr>
          <a:ln/>
        </p:spPr>
        <p:txBody>
          <a:bodyPr/>
          <a:lstStyle>
            <a:lvl1pPr>
              <a:defRPr/>
            </a:lvl1pPr>
          </a:lstStyle>
          <a:p>
            <a:pPr>
              <a:defRPr/>
            </a:pPr>
            <a:endParaRPr lang="en-US"/>
          </a:p>
        </p:txBody>
      </p:sp>
      <p:sp>
        <p:nvSpPr>
          <p:cNvPr id="9" name="Rectangle 14"/>
          <p:cNvSpPr>
            <a:spLocks noGrp="1" noChangeArrowheads="1"/>
          </p:cNvSpPr>
          <p:nvPr>
            <p:ph type="sldNum" sz="quarter" idx="12"/>
          </p:nvPr>
        </p:nvSpPr>
        <p:spPr>
          <a:ln/>
        </p:spPr>
        <p:txBody>
          <a:bodyPr/>
          <a:lstStyle>
            <a:lvl1pPr>
              <a:defRPr/>
            </a:lvl1pPr>
          </a:lstStyle>
          <a:p>
            <a:pPr>
              <a:defRPr/>
            </a:pPr>
            <a:fld id="{1A20947D-AA62-1246-B965-99A0455F7B3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p>
        </p:txBody>
      </p:sp>
      <p:sp>
        <p:nvSpPr>
          <p:cNvPr id="4" name="Rectangle 13"/>
          <p:cNvSpPr>
            <a:spLocks noGrp="1" noChangeArrowheads="1"/>
          </p:cNvSpPr>
          <p:nvPr>
            <p:ph type="ftr" sz="quarter" idx="11"/>
          </p:nvPr>
        </p:nvSpPr>
        <p:spPr>
          <a:ln/>
        </p:spPr>
        <p:txBody>
          <a:bodyPr/>
          <a:lstStyle>
            <a:lvl1pPr>
              <a:defRPr/>
            </a:lvl1pPr>
          </a:lstStyle>
          <a:p>
            <a:pPr>
              <a:defRPr/>
            </a:pPr>
            <a:endParaRPr lang="en-US"/>
          </a:p>
        </p:txBody>
      </p:sp>
      <p:sp>
        <p:nvSpPr>
          <p:cNvPr id="5" name="Rectangle 14"/>
          <p:cNvSpPr>
            <a:spLocks noGrp="1" noChangeArrowheads="1"/>
          </p:cNvSpPr>
          <p:nvPr>
            <p:ph type="sldNum" sz="quarter" idx="12"/>
          </p:nvPr>
        </p:nvSpPr>
        <p:spPr>
          <a:ln/>
        </p:spPr>
        <p:txBody>
          <a:bodyPr/>
          <a:lstStyle>
            <a:lvl1pPr>
              <a:defRPr/>
            </a:lvl1pPr>
          </a:lstStyle>
          <a:p>
            <a:pPr>
              <a:defRPr/>
            </a:pPr>
            <a:fld id="{9EA01402-5E28-A943-9D8B-D43D43CAEBD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p>
        </p:txBody>
      </p:sp>
      <p:sp>
        <p:nvSpPr>
          <p:cNvPr id="3" name="Rectangle 13"/>
          <p:cNvSpPr>
            <a:spLocks noGrp="1" noChangeArrowheads="1"/>
          </p:cNvSpPr>
          <p:nvPr>
            <p:ph type="ftr" sz="quarter" idx="11"/>
          </p:nvPr>
        </p:nvSpPr>
        <p:spPr>
          <a:ln/>
        </p:spPr>
        <p:txBody>
          <a:bodyPr/>
          <a:lstStyle>
            <a:lvl1pPr>
              <a:defRPr/>
            </a:lvl1pPr>
          </a:lstStyle>
          <a:p>
            <a:pPr>
              <a:defRPr/>
            </a:pPr>
            <a:endParaRPr lang="en-US"/>
          </a:p>
        </p:txBody>
      </p:sp>
      <p:sp>
        <p:nvSpPr>
          <p:cNvPr id="4" name="Rectangle 14"/>
          <p:cNvSpPr>
            <a:spLocks noGrp="1" noChangeArrowheads="1"/>
          </p:cNvSpPr>
          <p:nvPr>
            <p:ph type="sldNum" sz="quarter" idx="12"/>
          </p:nvPr>
        </p:nvSpPr>
        <p:spPr>
          <a:ln/>
        </p:spPr>
        <p:txBody>
          <a:bodyPr/>
          <a:lstStyle>
            <a:lvl1pPr>
              <a:defRPr/>
            </a:lvl1pPr>
          </a:lstStyle>
          <a:p>
            <a:pPr>
              <a:defRPr/>
            </a:pPr>
            <a:fld id="{750A69A7-082F-E741-82B8-76663797EE5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30A6243C-1CC6-B14E-AF65-DDC9CC6C77A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39FD1323-A4C4-544A-BFFD-1FAD69AEB0A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12642" name="Arc 2"/>
          <p:cNvSpPr>
            <a:spLocks/>
          </p:cNvSpPr>
          <p:nvPr/>
        </p:nvSpPr>
        <p:spPr bwMode="auto">
          <a:xfrm rot="16200000" flipV="1">
            <a:off x="4456906" y="6361907"/>
            <a:ext cx="306387" cy="685800"/>
          </a:xfrm>
          <a:custGeom>
            <a:avLst/>
            <a:gdLst>
              <a:gd name="T0" fmla="*/ 14984 w 21675"/>
              <a:gd name="T1" fmla="*/ 0 h 43200"/>
              <a:gd name="T2" fmla="*/ 0 w 21675"/>
              <a:gd name="T3" fmla="*/ 10886821 h 43200"/>
              <a:gd name="T4" fmla="*/ 14984 w 21675"/>
              <a:gd name="T5" fmla="*/ 5443538 h 43200"/>
              <a:gd name="T6" fmla="*/ 0 60000 65536"/>
              <a:gd name="T7" fmla="*/ 0 60000 65536"/>
              <a:gd name="T8" fmla="*/ 0 60000 65536"/>
              <a:gd name="T9" fmla="*/ 0 w 21675"/>
              <a:gd name="T10" fmla="*/ 0 h 43200"/>
              <a:gd name="T11" fmla="*/ 21675 w 21675"/>
              <a:gd name="T12" fmla="*/ 43200 h 43200"/>
            </a:gdLst>
            <a:ahLst/>
            <a:cxnLst>
              <a:cxn ang="T6">
                <a:pos x="T0" y="T1"/>
              </a:cxn>
              <a:cxn ang="T7">
                <a:pos x="T2" y="T3"/>
              </a:cxn>
              <a:cxn ang="T8">
                <a:pos x="T4" y="T5"/>
              </a:cxn>
            </a:cxnLst>
            <a:rect l="T9" t="T10" r="T11" b="T12"/>
            <a:pathLst>
              <a:path w="21675" h="43200" fill="none" extrusionOk="0">
                <a:moveTo>
                  <a:pt x="75" y="-1"/>
                </a:moveTo>
                <a:cubicBezTo>
                  <a:pt x="12004" y="0"/>
                  <a:pt x="21675" y="9670"/>
                  <a:pt x="21675" y="21600"/>
                </a:cubicBezTo>
                <a:cubicBezTo>
                  <a:pt x="21675" y="33529"/>
                  <a:pt x="12004" y="43200"/>
                  <a:pt x="75" y="43200"/>
                </a:cubicBezTo>
                <a:cubicBezTo>
                  <a:pt x="49" y="43199"/>
                  <a:pt x="24" y="43199"/>
                  <a:pt x="-1" y="43199"/>
                </a:cubicBezTo>
              </a:path>
              <a:path w="21675" h="43200" stroke="0" extrusionOk="0">
                <a:moveTo>
                  <a:pt x="75" y="-1"/>
                </a:moveTo>
                <a:cubicBezTo>
                  <a:pt x="12004" y="0"/>
                  <a:pt x="21675" y="9670"/>
                  <a:pt x="21675" y="21600"/>
                </a:cubicBezTo>
                <a:cubicBezTo>
                  <a:pt x="21675" y="33529"/>
                  <a:pt x="12004" y="43200"/>
                  <a:pt x="75" y="43200"/>
                </a:cubicBezTo>
                <a:cubicBezTo>
                  <a:pt x="49" y="43199"/>
                  <a:pt x="24" y="43199"/>
                  <a:pt x="-1" y="43199"/>
                </a:cubicBezTo>
                <a:lnTo>
                  <a:pt x="75" y="21600"/>
                </a:lnTo>
                <a:close/>
              </a:path>
            </a:pathLst>
          </a:custGeom>
          <a:solidFill>
            <a:schemeClr val="folHlink">
              <a:alpha val="50195"/>
            </a:schemeClr>
          </a:solidFill>
          <a:ln w="9525">
            <a:noFill/>
            <a:round/>
            <a:headEnd/>
            <a:tailEnd/>
          </a:ln>
        </p:spPr>
        <p:txBody>
          <a:bodyPr wrap="none" anchor="ctr">
            <a:prstTxWarp prst="textNoShape">
              <a:avLst/>
            </a:prstTxWarp>
          </a:bodyPr>
          <a:lstStyle/>
          <a:p>
            <a:pPr>
              <a:defRPr/>
            </a:pPr>
            <a:endParaRPr lang="en-US">
              <a:latin typeface="Tahoma" pitchFamily="-108" charset="0"/>
            </a:endParaRPr>
          </a:p>
        </p:txBody>
      </p:sp>
      <p:grpSp>
        <p:nvGrpSpPr>
          <p:cNvPr id="1027" name="Group 3"/>
          <p:cNvGrpSpPr>
            <a:grpSpLocks/>
          </p:cNvGrpSpPr>
          <p:nvPr/>
        </p:nvGrpSpPr>
        <p:grpSpPr bwMode="auto">
          <a:xfrm>
            <a:off x="0" y="152400"/>
            <a:ext cx="9144000" cy="6629400"/>
            <a:chOff x="0" y="96"/>
            <a:chExt cx="5760" cy="4176"/>
          </a:xfrm>
        </p:grpSpPr>
        <p:sp>
          <p:nvSpPr>
            <p:cNvPr id="112644" name="AutoShape 4"/>
            <p:cNvSpPr>
              <a:spLocks noChangeArrowheads="1"/>
            </p:cNvSpPr>
            <p:nvPr/>
          </p:nvSpPr>
          <p:spPr bwMode="auto">
            <a:xfrm flipH="1">
              <a:off x="3168" y="96"/>
              <a:ext cx="2592" cy="4176"/>
            </a:xfrm>
            <a:prstGeom prst="moon">
              <a:avLst>
                <a:gd name="adj" fmla="val 13931"/>
              </a:avLst>
            </a:prstGeom>
            <a:gradFill rotWithShape="0">
              <a:gsLst>
                <a:gs pos="0">
                  <a:schemeClr val="bg1"/>
                </a:gs>
                <a:gs pos="100000">
                  <a:schemeClr val="folHlink"/>
                </a:gs>
              </a:gsLst>
              <a:lin ang="5400000" scaled="1"/>
            </a:gradFill>
            <a:ln w="9525">
              <a:noFill/>
              <a:miter lim="800000"/>
              <a:headEnd/>
              <a:tailEnd/>
            </a:ln>
          </p:spPr>
          <p:txBody>
            <a:bodyPr wrap="none" anchor="ctr">
              <a:prstTxWarp prst="textNoShape">
                <a:avLst/>
              </a:prstTxWarp>
            </a:bodyPr>
            <a:lstStyle/>
            <a:p>
              <a:pPr>
                <a:defRPr/>
              </a:pPr>
              <a:endParaRPr lang="en-US">
                <a:solidFill>
                  <a:schemeClr val="tx1"/>
                </a:solidFill>
                <a:latin typeface="Times New Roman" pitchFamily="-108" charset="0"/>
              </a:endParaRPr>
            </a:p>
          </p:txBody>
        </p:sp>
        <p:sp>
          <p:nvSpPr>
            <p:cNvPr id="112645" name="AutoShape 5"/>
            <p:cNvSpPr>
              <a:spLocks noChangeArrowheads="1"/>
            </p:cNvSpPr>
            <p:nvPr/>
          </p:nvSpPr>
          <p:spPr bwMode="auto">
            <a:xfrm>
              <a:off x="0" y="96"/>
              <a:ext cx="2592" cy="4176"/>
            </a:xfrm>
            <a:prstGeom prst="moon">
              <a:avLst>
                <a:gd name="adj" fmla="val 13931"/>
              </a:avLst>
            </a:prstGeom>
            <a:gradFill rotWithShape="0">
              <a:gsLst>
                <a:gs pos="0">
                  <a:schemeClr val="bg1"/>
                </a:gs>
                <a:gs pos="100000">
                  <a:schemeClr val="folHlink"/>
                </a:gs>
              </a:gsLst>
              <a:lin ang="5400000" scaled="1"/>
            </a:gradFill>
            <a:ln w="9525">
              <a:noFill/>
              <a:miter lim="800000"/>
              <a:headEnd/>
              <a:tailEnd/>
            </a:ln>
            <a:effectLst/>
          </p:spPr>
          <p:txBody>
            <a:bodyPr wrap="none" anchor="ctr">
              <a:prstTxWarp prst="textNoShape">
                <a:avLst/>
              </a:prstTxWarp>
            </a:bodyPr>
            <a:lstStyle/>
            <a:p>
              <a:pPr>
                <a:defRPr/>
              </a:pPr>
              <a:endParaRPr lang="en-US">
                <a:latin typeface="Tahoma" pitchFamily="-108" charset="0"/>
              </a:endParaRPr>
            </a:p>
          </p:txBody>
        </p:sp>
      </p:grpSp>
      <p:grpSp>
        <p:nvGrpSpPr>
          <p:cNvPr id="1028" name="Group 6"/>
          <p:cNvGrpSpPr>
            <a:grpSpLocks/>
          </p:cNvGrpSpPr>
          <p:nvPr/>
        </p:nvGrpSpPr>
        <p:grpSpPr bwMode="auto">
          <a:xfrm>
            <a:off x="228600" y="76200"/>
            <a:ext cx="8763000" cy="1524000"/>
            <a:chOff x="144" y="48"/>
            <a:chExt cx="5520" cy="960"/>
          </a:xfrm>
        </p:grpSpPr>
        <p:sp>
          <p:nvSpPr>
            <p:cNvPr id="112647" name="AutoShape 7"/>
            <p:cNvSpPr>
              <a:spLocks noChangeArrowheads="1"/>
            </p:cNvSpPr>
            <p:nvPr/>
          </p:nvSpPr>
          <p:spPr bwMode="auto">
            <a:xfrm>
              <a:off x="144" y="48"/>
              <a:ext cx="2496" cy="960"/>
            </a:xfrm>
            <a:prstGeom prst="moon">
              <a:avLst>
                <a:gd name="adj" fmla="val 6449"/>
              </a:avLst>
            </a:prstGeom>
            <a:gradFill rotWithShape="0">
              <a:gsLst>
                <a:gs pos="0">
                  <a:schemeClr val="accent1"/>
                </a:gs>
                <a:gs pos="100000">
                  <a:schemeClr val="bg1"/>
                </a:gs>
              </a:gsLst>
              <a:lin ang="0" scaled="1"/>
            </a:gradFill>
            <a:ln w="9525">
              <a:noFill/>
              <a:miter lim="800000"/>
              <a:headEnd/>
              <a:tailEnd/>
            </a:ln>
            <a:effectLst/>
          </p:spPr>
          <p:txBody>
            <a:bodyPr wrap="none" anchor="ctr">
              <a:prstTxWarp prst="textNoShape">
                <a:avLst/>
              </a:prstTxWarp>
            </a:bodyPr>
            <a:lstStyle/>
            <a:p>
              <a:pPr>
                <a:defRPr/>
              </a:pPr>
              <a:endParaRPr lang="en-US">
                <a:latin typeface="Tahoma" pitchFamily="-108" charset="0"/>
              </a:endParaRPr>
            </a:p>
          </p:txBody>
        </p:sp>
        <p:sp>
          <p:nvSpPr>
            <p:cNvPr id="112648" name="AutoShape 8"/>
            <p:cNvSpPr>
              <a:spLocks noChangeArrowheads="1"/>
            </p:cNvSpPr>
            <p:nvPr/>
          </p:nvSpPr>
          <p:spPr bwMode="auto">
            <a:xfrm flipH="1">
              <a:off x="2976" y="48"/>
              <a:ext cx="2688" cy="960"/>
            </a:xfrm>
            <a:prstGeom prst="moon">
              <a:avLst>
                <a:gd name="adj" fmla="val 6449"/>
              </a:avLst>
            </a:prstGeom>
            <a:gradFill rotWithShape="0">
              <a:gsLst>
                <a:gs pos="0">
                  <a:schemeClr val="bg1"/>
                </a:gs>
                <a:gs pos="100000">
                  <a:schemeClr val="accent1"/>
                </a:gs>
              </a:gsLst>
              <a:lin ang="0" scaled="1"/>
            </a:gradFill>
            <a:ln w="9525">
              <a:noFill/>
              <a:miter lim="800000"/>
              <a:headEnd/>
              <a:tailEnd/>
            </a:ln>
          </p:spPr>
          <p:txBody>
            <a:bodyPr wrap="none" anchor="ctr">
              <a:prstTxWarp prst="textNoShape">
                <a:avLst/>
              </a:prstTxWarp>
            </a:bodyPr>
            <a:lstStyle/>
            <a:p>
              <a:pPr>
                <a:defRPr/>
              </a:pPr>
              <a:endParaRPr lang="en-US">
                <a:latin typeface="Tahoma" pitchFamily="-108" charset="0"/>
              </a:endParaRPr>
            </a:p>
          </p:txBody>
        </p:sp>
        <p:sp>
          <p:nvSpPr>
            <p:cNvPr id="112649" name="Oval 9"/>
            <p:cNvSpPr>
              <a:spLocks noChangeArrowheads="1"/>
            </p:cNvSpPr>
            <p:nvPr/>
          </p:nvSpPr>
          <p:spPr bwMode="auto">
            <a:xfrm>
              <a:off x="384" y="96"/>
              <a:ext cx="4992" cy="864"/>
            </a:xfrm>
            <a:prstGeom prst="ellipse">
              <a:avLst/>
            </a:prstGeom>
            <a:solidFill>
              <a:schemeClr val="folHlink">
                <a:alpha val="50000"/>
              </a:schemeClr>
            </a:solidFill>
            <a:ln w="9525">
              <a:noFill/>
              <a:round/>
              <a:headEnd/>
              <a:tailEnd/>
            </a:ln>
            <a:effectLst/>
          </p:spPr>
          <p:txBody>
            <a:bodyPr wrap="none" anchor="ctr">
              <a:prstTxWarp prst="textNoShape">
                <a:avLst/>
              </a:prstTxWarp>
            </a:bodyPr>
            <a:lstStyle/>
            <a:p>
              <a:pPr>
                <a:defRPr/>
              </a:pPr>
              <a:endParaRPr lang="en-US">
                <a:latin typeface="Tahoma" pitchFamily="-108" charset="0"/>
              </a:endParaRPr>
            </a:p>
          </p:txBody>
        </p:sp>
      </p:grpSp>
      <p:sp>
        <p:nvSpPr>
          <p:cNvPr id="1029" name="Rectangle 10"/>
          <p:cNvSpPr>
            <a:spLocks noGrp="1" noChangeArrowheads="1"/>
          </p:cNvSpPr>
          <p:nvPr>
            <p:ph type="title"/>
          </p:nvPr>
        </p:nvSpPr>
        <p:spPr bwMode="auto">
          <a:xfrm>
            <a:off x="990600" y="457200"/>
            <a:ext cx="6934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0" name="Rectangle 11"/>
          <p:cNvSpPr>
            <a:spLocks noGrp="1" noChangeArrowheads="1"/>
          </p:cNvSpPr>
          <p:nvPr>
            <p:ph type="body" idx="1"/>
          </p:nvPr>
        </p:nvSpPr>
        <p:spPr bwMode="auto">
          <a:xfrm>
            <a:off x="990600" y="1905000"/>
            <a:ext cx="73152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52" name="Rectangle 12"/>
          <p:cNvSpPr>
            <a:spLocks noGrp="1" noChangeArrowheads="1"/>
          </p:cNvSpPr>
          <p:nvPr>
            <p:ph type="dt" sz="half" idx="2"/>
          </p:nvPr>
        </p:nvSpPr>
        <p:spPr bwMode="auto">
          <a:xfrm>
            <a:off x="152400" y="6324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Tahoma" pitchFamily="-108" charset="0"/>
              </a:defRPr>
            </a:lvl1pPr>
          </a:lstStyle>
          <a:p>
            <a:pPr>
              <a:defRPr/>
            </a:pPr>
            <a:endParaRPr lang="en-US"/>
          </a:p>
        </p:txBody>
      </p:sp>
      <p:sp>
        <p:nvSpPr>
          <p:cNvPr id="112653" name="Rectangle 13"/>
          <p:cNvSpPr>
            <a:spLocks noGrp="1" noChangeArrowheads="1"/>
          </p:cNvSpPr>
          <p:nvPr>
            <p:ph type="ftr" sz="quarter" idx="3"/>
          </p:nvPr>
        </p:nvSpPr>
        <p:spPr bwMode="auto">
          <a:xfrm>
            <a:off x="2362200" y="6400800"/>
            <a:ext cx="4953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Times New Roman" pitchFamily="-108" charset="0"/>
              </a:defRPr>
            </a:lvl1pPr>
          </a:lstStyle>
          <a:p>
            <a:pPr>
              <a:defRPr/>
            </a:pPr>
            <a:endParaRPr lang="en-US"/>
          </a:p>
        </p:txBody>
      </p:sp>
      <p:sp>
        <p:nvSpPr>
          <p:cNvPr id="112654" name="Rectangle 14"/>
          <p:cNvSpPr>
            <a:spLocks noGrp="1" noChangeArrowheads="1"/>
          </p:cNvSpPr>
          <p:nvPr>
            <p:ph type="sldNum" sz="quarter" idx="4"/>
          </p:nvPr>
        </p:nvSpPr>
        <p:spPr bwMode="auto">
          <a:xfrm>
            <a:off x="7162800" y="6324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tx1"/>
                </a:solidFill>
                <a:latin typeface="Arial" pitchFamily="-108" charset="0"/>
              </a:defRPr>
            </a:lvl1pPr>
          </a:lstStyle>
          <a:p>
            <a:pPr>
              <a:defRPr/>
            </a:pPr>
            <a:fld id="{BFFE01C2-2DE5-E14E-A432-073763E88F8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8"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echno" pitchFamily="1"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echno" pitchFamily="1"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echno" pitchFamily="1"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echno" pitchFamily="1"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echno" pitchFamily="1" charset="0"/>
        </a:defRPr>
      </a:lvl6pPr>
      <a:lvl7pPr marL="914400" algn="ctr" rtl="0" fontAlgn="base">
        <a:spcBef>
          <a:spcPct val="0"/>
        </a:spcBef>
        <a:spcAft>
          <a:spcPct val="0"/>
        </a:spcAft>
        <a:defRPr sz="4400">
          <a:solidFill>
            <a:schemeClr val="tx2"/>
          </a:solidFill>
          <a:latin typeface="Techno" pitchFamily="1" charset="0"/>
        </a:defRPr>
      </a:lvl7pPr>
      <a:lvl8pPr marL="1371600" algn="ctr" rtl="0" fontAlgn="base">
        <a:spcBef>
          <a:spcPct val="0"/>
        </a:spcBef>
        <a:spcAft>
          <a:spcPct val="0"/>
        </a:spcAft>
        <a:defRPr sz="4400">
          <a:solidFill>
            <a:schemeClr val="tx2"/>
          </a:solidFill>
          <a:latin typeface="Techno" pitchFamily="1" charset="0"/>
        </a:defRPr>
      </a:lvl8pPr>
      <a:lvl9pPr marL="1828800" algn="ctr" rtl="0" fontAlgn="base">
        <a:spcBef>
          <a:spcPct val="0"/>
        </a:spcBef>
        <a:spcAft>
          <a:spcPct val="0"/>
        </a:spcAft>
        <a:defRPr sz="4400">
          <a:solidFill>
            <a:schemeClr val="tx2"/>
          </a:solidFill>
          <a:latin typeface="Techno" pitchFamily="1" charset="0"/>
        </a:defRPr>
      </a:lvl9pPr>
    </p:titleStyle>
    <p:bodyStyle>
      <a:lvl1pPr marL="342900" indent="-342900" algn="l" rtl="0" eaLnBrk="0" fontAlgn="base" hangingPunct="0">
        <a:spcBef>
          <a:spcPct val="20000"/>
        </a:spcBef>
        <a:spcAft>
          <a:spcPct val="0"/>
        </a:spcAft>
        <a:buClr>
          <a:schemeClr val="folHlink"/>
        </a:buClr>
        <a:buFont typeface="Wingdings" charset="2"/>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accent1"/>
        </a:buClr>
        <a:buFont typeface="Wingdings 2" charset="2"/>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folHlink"/>
        </a:buClr>
        <a:buFont typeface="Wingdings" charset="2"/>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accent1"/>
        </a:buClr>
        <a:buFont typeface="Wingdings 2" charset="2"/>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folHlink"/>
        </a:buClr>
        <a:buFont typeface="Zapf Dingbats" charset="2"/>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folHlink"/>
        </a:buClr>
        <a:buFont typeface="Zapf Dingbats" charset="2"/>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folHlink"/>
        </a:buClr>
        <a:buFont typeface="Zapf Dingbats" charset="2"/>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folHlink"/>
        </a:buClr>
        <a:buFont typeface="Zapf Dingbats" charset="2"/>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folHlink"/>
        </a:buClr>
        <a:buFont typeface="Zapf Dingbats" charset="2"/>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Rectangle 1027"/>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7460"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solidFill>
                  <a:schemeClr val="tx1"/>
                </a:solidFill>
                <a:latin typeface="Arial" pitchFamily="-108" charset="0"/>
              </a:defRPr>
            </a:lvl1pPr>
          </a:lstStyle>
          <a:p>
            <a:pPr>
              <a:defRPr/>
            </a:pPr>
            <a:endParaRPr lang="en-US"/>
          </a:p>
        </p:txBody>
      </p:sp>
      <p:sp>
        <p:nvSpPr>
          <p:cNvPr id="147461"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chemeClr val="tx1"/>
                </a:solidFill>
                <a:latin typeface="Arial" pitchFamily="-108" charset="0"/>
              </a:defRPr>
            </a:lvl1pPr>
          </a:lstStyle>
          <a:p>
            <a:pPr>
              <a:defRPr/>
            </a:pPr>
            <a:endParaRPr lang="en-US"/>
          </a:p>
        </p:txBody>
      </p:sp>
      <p:sp>
        <p:nvSpPr>
          <p:cNvPr id="147462"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chemeClr val="tx1"/>
                </a:solidFill>
                <a:latin typeface="Arial" pitchFamily="-108" charset="0"/>
              </a:defRPr>
            </a:lvl1pPr>
          </a:lstStyle>
          <a:p>
            <a:pPr>
              <a:defRPr/>
            </a:pPr>
            <a:fld id="{7A8CC356-24D2-E844-B5A4-0E82E0573B2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128"/>
          <a:cs typeface="Osaka" charset="-128"/>
        </a:defRPr>
      </a:lvl2pPr>
      <a:lvl3pPr algn="ctr" rtl="0" eaLnBrk="0" fontAlgn="base" hangingPunct="0">
        <a:spcBef>
          <a:spcPct val="0"/>
        </a:spcBef>
        <a:spcAft>
          <a:spcPct val="0"/>
        </a:spcAft>
        <a:defRPr sz="4400">
          <a:solidFill>
            <a:schemeClr val="tx2"/>
          </a:solidFill>
          <a:latin typeface="Arial" charset="0"/>
          <a:ea typeface="Osaka" charset="-128"/>
          <a:cs typeface="Osaka" charset="-128"/>
        </a:defRPr>
      </a:lvl3pPr>
      <a:lvl4pPr algn="ctr" rtl="0" eaLnBrk="0" fontAlgn="base" hangingPunct="0">
        <a:spcBef>
          <a:spcPct val="0"/>
        </a:spcBef>
        <a:spcAft>
          <a:spcPct val="0"/>
        </a:spcAft>
        <a:defRPr sz="4400">
          <a:solidFill>
            <a:schemeClr val="tx2"/>
          </a:solidFill>
          <a:latin typeface="Arial" charset="0"/>
          <a:ea typeface="Osaka" charset="-128"/>
          <a:cs typeface="Osaka" charset="-128"/>
        </a:defRPr>
      </a:lvl4pPr>
      <a:lvl5pPr algn="ctr" rtl="0" eaLnBrk="0" fontAlgn="base" hangingPunct="0">
        <a:spcBef>
          <a:spcPct val="0"/>
        </a:spcBef>
        <a:spcAft>
          <a:spcPct val="0"/>
        </a:spcAft>
        <a:defRPr sz="4400">
          <a:solidFill>
            <a:schemeClr val="tx2"/>
          </a:solidFill>
          <a:latin typeface="Arial" charset="0"/>
          <a:ea typeface="Osaka" charset="-128"/>
          <a:cs typeface="Osaka" charset="-128"/>
        </a:defRPr>
      </a:lvl5pPr>
      <a:lvl6pPr marL="457200" algn="ctr" rtl="0" fontAlgn="base">
        <a:spcBef>
          <a:spcPct val="0"/>
        </a:spcBef>
        <a:spcAft>
          <a:spcPct val="0"/>
        </a:spcAft>
        <a:defRPr sz="4400">
          <a:solidFill>
            <a:schemeClr val="tx2"/>
          </a:solidFill>
          <a:latin typeface="Arial" charset="0"/>
          <a:ea typeface="Osaka" charset="-128"/>
          <a:cs typeface="Osaka" charset="-128"/>
        </a:defRPr>
      </a:lvl6pPr>
      <a:lvl7pPr marL="914400" algn="ctr" rtl="0" fontAlgn="base">
        <a:spcBef>
          <a:spcPct val="0"/>
        </a:spcBef>
        <a:spcAft>
          <a:spcPct val="0"/>
        </a:spcAft>
        <a:defRPr sz="4400">
          <a:solidFill>
            <a:schemeClr val="tx2"/>
          </a:solidFill>
          <a:latin typeface="Arial" charset="0"/>
          <a:ea typeface="Osaka" charset="-128"/>
          <a:cs typeface="Osaka" charset="-128"/>
        </a:defRPr>
      </a:lvl7pPr>
      <a:lvl8pPr marL="1371600" algn="ctr" rtl="0" fontAlgn="base">
        <a:spcBef>
          <a:spcPct val="0"/>
        </a:spcBef>
        <a:spcAft>
          <a:spcPct val="0"/>
        </a:spcAft>
        <a:defRPr sz="4400">
          <a:solidFill>
            <a:schemeClr val="tx2"/>
          </a:solidFill>
          <a:latin typeface="Arial" charset="0"/>
          <a:ea typeface="Osaka" charset="-128"/>
          <a:cs typeface="Osaka" charset="-128"/>
        </a:defRPr>
      </a:lvl8pPr>
      <a:lvl9pPr marL="1828800" algn="ctr" rtl="0" fontAlgn="base">
        <a:spcBef>
          <a:spcPct val="0"/>
        </a:spcBef>
        <a:spcAft>
          <a:spcPct val="0"/>
        </a:spcAft>
        <a:defRPr sz="4400">
          <a:solidFill>
            <a:schemeClr val="tx2"/>
          </a:solidFill>
          <a:latin typeface="Arial" charset="0"/>
          <a:ea typeface="Osaka" charset="-128"/>
          <a:cs typeface="Osaka"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hyperlink" Target="2-History-of-HCI.ppt%23277,4,Needs-Satisfaction%20Curve%20of%20a%20Technology"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hyperlink" Target="2-History-of-HCI.ppt%23277,4,Needs-Satisfaction%20Curve%20of%20a%20Technology"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zproxy.library.dal.ca/login?http://doi.acm.org/10.1145/174800.174808" TargetMode="External"/><Relationship Id="rId3" Type="http://schemas.openxmlformats.org/officeDocument/2006/relationships/hyperlink" Target="http://ezproxy.library.dal.ca/login?http://doi.acm.org/10.1145/1516016.1516018"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noFill/>
        </p:spPr>
        <p:txBody>
          <a:bodyPr lIns="90488" tIns="44450" rIns="90488" bIns="44450"/>
          <a:lstStyle/>
          <a:p>
            <a:pPr eaLnBrk="1" hangingPunct="1"/>
            <a:r>
              <a:rPr lang="en-US"/>
              <a:t>Human Factors and HCI Basics</a:t>
            </a:r>
          </a:p>
        </p:txBody>
      </p:sp>
      <p:sp>
        <p:nvSpPr>
          <p:cNvPr id="28675" name="Rectangle 3"/>
          <p:cNvSpPr>
            <a:spLocks noGrp="1" noChangeArrowheads="1"/>
          </p:cNvSpPr>
          <p:nvPr>
            <p:ph type="subTitle" idx="1"/>
          </p:nvPr>
        </p:nvSpPr>
        <p:spPr>
          <a:xfrm>
            <a:off x="1371600" y="4565650"/>
            <a:ext cx="6400800" cy="1073150"/>
          </a:xfrm>
        </p:spPr>
        <p:txBody>
          <a:bodyPr lIns="90488" tIns="44450" rIns="90488" bIns="44450"/>
          <a:lstStyle/>
          <a:p>
            <a:pPr marL="342900" indent="-342900" eaLnBrk="1" hangingPunct="1"/>
            <a:endParaRPr lang="en-GB"/>
          </a:p>
        </p:txBody>
      </p:sp>
      <p:sp>
        <p:nvSpPr>
          <p:cNvPr id="4100" name="Text Box 4"/>
          <p:cNvSpPr txBox="1">
            <a:spLocks noChangeArrowheads="1"/>
          </p:cNvSpPr>
          <p:nvPr/>
        </p:nvSpPr>
        <p:spPr bwMode="auto">
          <a:xfrm>
            <a:off x="2363788" y="6096000"/>
            <a:ext cx="4425950" cy="517525"/>
          </a:xfrm>
          <a:prstGeom prst="rect">
            <a:avLst/>
          </a:prstGeom>
          <a:noFill/>
          <a:ln w="9525">
            <a:noFill/>
            <a:miter lim="800000"/>
            <a:headEnd/>
            <a:tailEnd/>
          </a:ln>
          <a:effectLst/>
        </p:spPr>
        <p:txBody>
          <a:bodyPr wrap="none" anchor="ctr">
            <a:prstTxWarp prst="textNoShape">
              <a:avLst/>
            </a:prstTxWarp>
            <a:spAutoFit/>
          </a:bodyPr>
          <a:lstStyle/>
          <a:p>
            <a:pPr>
              <a:defRPr/>
            </a:pPr>
            <a:r>
              <a:rPr lang="en-US" sz="1400">
                <a:solidFill>
                  <a:schemeClr val="tx1">
                    <a:alpha val="79999"/>
                  </a:schemeClr>
                </a:solidFill>
                <a:latin typeface="Jazz LET" charset="0"/>
              </a:rPr>
              <a:t>Based on a PowerPoint presentation</a:t>
            </a:r>
          </a:p>
          <a:p>
            <a:pPr>
              <a:defRPr/>
            </a:pPr>
            <a:r>
              <a:rPr lang="en-US" sz="1400">
                <a:solidFill>
                  <a:schemeClr val="tx1">
                    <a:alpha val="79999"/>
                  </a:schemeClr>
                </a:solidFill>
                <a:latin typeface="Jazz LET" charset="0"/>
              </a:rPr>
              <a:t>by Laura Leventhal at Bowling Green State U.</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a:noFill/>
        </p:spPr>
        <p:txBody>
          <a:bodyPr/>
          <a:lstStyle/>
          <a:p>
            <a:fld id="{25A2F18A-2519-5D40-A9DA-24CEBFA5C9C6}" type="slidenum">
              <a:rPr lang="en-US" smtClean="0">
                <a:latin typeface="Arial" charset="0"/>
              </a:rPr>
              <a:pPr/>
              <a:t>10</a:t>
            </a:fld>
            <a:endParaRPr lang="en-US" smtClean="0">
              <a:latin typeface="Arial" charset="0"/>
            </a:endParaRPr>
          </a:p>
        </p:txBody>
      </p:sp>
      <p:sp>
        <p:nvSpPr>
          <p:cNvPr id="43011" name="Rectangle 1026"/>
          <p:cNvSpPr>
            <a:spLocks noGrp="1" noChangeArrowheads="1"/>
          </p:cNvSpPr>
          <p:nvPr>
            <p:ph type="title"/>
          </p:nvPr>
        </p:nvSpPr>
        <p:spPr/>
        <p:txBody>
          <a:bodyPr/>
          <a:lstStyle/>
          <a:p>
            <a:pPr eaLnBrk="1" hangingPunct="1">
              <a:lnSpc>
                <a:spcPct val="80000"/>
              </a:lnSpc>
            </a:pPr>
            <a:r>
              <a:rPr lang="en-US" sz="4000"/>
              <a:t>Change from Tech-driven to Consumer-driven Products</a:t>
            </a:r>
            <a:endParaRPr lang="en-US"/>
          </a:p>
        </p:txBody>
      </p:sp>
      <p:sp>
        <p:nvSpPr>
          <p:cNvPr id="43012" name="Rectangle 1027"/>
          <p:cNvSpPr>
            <a:spLocks noGrp="1" noChangeArrowheads="1"/>
          </p:cNvSpPr>
          <p:nvPr>
            <p:ph type="body" idx="1"/>
          </p:nvPr>
        </p:nvSpPr>
        <p:spPr/>
        <p:txBody>
          <a:bodyPr/>
          <a:lstStyle/>
          <a:p>
            <a:pPr eaLnBrk="1" hangingPunct="1">
              <a:buFont typeface="Wingdings" charset="2"/>
              <a:buNone/>
            </a:pPr>
            <a:r>
              <a:rPr lang="en-US" sz="2400"/>
              <a:t>From </a:t>
            </a:r>
            <a:r>
              <a:rPr lang="en-US" sz="2400" i="1"/>
              <a:t>The Invisible Computer</a:t>
            </a:r>
            <a:r>
              <a:rPr lang="en-US" sz="2400"/>
              <a:t> by Don Norman</a:t>
            </a:r>
          </a:p>
          <a:p>
            <a:pPr lvl="1" eaLnBrk="1" hangingPunct="1">
              <a:buClr>
                <a:schemeClr val="folHlink"/>
              </a:buClr>
              <a:buFont typeface="Wingdings" charset="2"/>
              <a:buChar char="§"/>
            </a:pPr>
            <a:r>
              <a:rPr lang="en-US" sz="2000"/>
              <a:t>Figures 2.2 &amp; 12.1</a:t>
            </a:r>
          </a:p>
          <a:p>
            <a:pPr lvl="1" eaLnBrk="1" hangingPunct="1">
              <a:buClr>
                <a:schemeClr val="folHlink"/>
              </a:buClr>
              <a:buFont typeface="Wingdings" charset="2"/>
              <a:buChar char="§"/>
            </a:pPr>
            <a:r>
              <a:rPr lang="en-US" sz="2000"/>
              <a:t>‘</a:t>
            </a:r>
            <a:r>
              <a:rPr lang="en-US" sz="2400"/>
              <a:t>When technology reaches the point that it satisfies user needs, consumers no longer seek the best technology; they seek the most convenient one, the one with the most satisfactory user experience, the lowest cost, and the highest reliability.</a:t>
            </a:r>
            <a:r>
              <a:rPr lang="en-US" sz="2000"/>
              <a:t>’ (p.251)</a:t>
            </a:r>
          </a:p>
          <a:p>
            <a:pPr lvl="1" eaLnBrk="1" hangingPunct="1"/>
            <a:endParaRPr lang="en-US" sz="20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Slide Number Placeholder 4"/>
          <p:cNvSpPr>
            <a:spLocks noGrp="1"/>
          </p:cNvSpPr>
          <p:nvPr>
            <p:ph type="sldNum" sz="quarter" idx="12"/>
          </p:nvPr>
        </p:nvSpPr>
        <p:spPr>
          <a:noFill/>
        </p:spPr>
        <p:txBody>
          <a:bodyPr/>
          <a:lstStyle/>
          <a:p>
            <a:fld id="{C81D8B58-161E-8645-8EFA-65CC6BD1F0D7}" type="slidenum">
              <a:rPr lang="en-US" smtClean="0">
                <a:latin typeface="Arial" charset="0"/>
              </a:rPr>
              <a:pPr/>
              <a:t>11</a:t>
            </a:fld>
            <a:endParaRPr lang="en-US" smtClean="0">
              <a:latin typeface="Arial" charset="0"/>
            </a:endParaRPr>
          </a:p>
        </p:txBody>
      </p:sp>
      <p:sp>
        <p:nvSpPr>
          <p:cNvPr id="188418" name="Rectangle 1026" descr="Wide downward diagonal"/>
          <p:cNvSpPr>
            <a:spLocks noChangeArrowheads="1"/>
          </p:cNvSpPr>
          <p:nvPr/>
        </p:nvSpPr>
        <p:spPr bwMode="auto">
          <a:xfrm>
            <a:off x="4378325" y="1930400"/>
            <a:ext cx="3163888" cy="1676400"/>
          </a:xfrm>
          <a:prstGeom prst="rect">
            <a:avLst/>
          </a:prstGeom>
          <a:pattFill prst="wdDnDiag">
            <a:fgClr>
              <a:schemeClr val="bg2"/>
            </a:fgClr>
            <a:bgClr>
              <a:schemeClr val="bg1"/>
            </a:bgClr>
          </a:pattFill>
          <a:ln w="9525">
            <a:noFill/>
            <a:miter lim="800000"/>
            <a:headEnd/>
            <a:tailEnd/>
          </a:ln>
        </p:spPr>
        <p:txBody>
          <a:bodyPr wrap="none" lIns="0" rIns="0" anchor="ctr">
            <a:prstTxWarp prst="textNoShape">
              <a:avLst/>
            </a:prstTxWarp>
          </a:bodyPr>
          <a:lstStyle/>
          <a:p>
            <a:pPr eaLnBrk="0" hangingPunct="0"/>
            <a:endParaRPr lang="en-GB">
              <a:solidFill>
                <a:schemeClr val="tx1"/>
              </a:solidFill>
              <a:latin typeface="Arial" charset="0"/>
              <a:ea typeface="ＭＳ Ｐゴシック" charset="-128"/>
              <a:cs typeface="ＭＳ Ｐゴシック" charset="-128"/>
            </a:endParaRPr>
          </a:p>
        </p:txBody>
      </p:sp>
      <p:sp>
        <p:nvSpPr>
          <p:cNvPr id="188419" name="Rectangle 1027" descr="Wide upward diagonal"/>
          <p:cNvSpPr>
            <a:spLocks noChangeArrowheads="1"/>
          </p:cNvSpPr>
          <p:nvPr/>
        </p:nvSpPr>
        <p:spPr bwMode="auto">
          <a:xfrm>
            <a:off x="1066800" y="3568700"/>
            <a:ext cx="3276600" cy="1528763"/>
          </a:xfrm>
          <a:prstGeom prst="rect">
            <a:avLst/>
          </a:prstGeom>
          <a:pattFill prst="wdUpDiag">
            <a:fgClr>
              <a:schemeClr val="bg2"/>
            </a:fgClr>
            <a:bgClr>
              <a:schemeClr val="bg1"/>
            </a:bgClr>
          </a:pattFill>
          <a:ln w="9525">
            <a:noFill/>
            <a:miter lim="800000"/>
            <a:headEnd/>
            <a:tailEnd/>
          </a:ln>
        </p:spPr>
        <p:txBody>
          <a:bodyPr wrap="none" anchor="ctr">
            <a:prstTxWarp prst="textNoShape">
              <a:avLst/>
            </a:prstTxWarp>
          </a:bodyPr>
          <a:lstStyle/>
          <a:p>
            <a:endParaRPr lang="en-GB"/>
          </a:p>
        </p:txBody>
      </p:sp>
      <p:sp>
        <p:nvSpPr>
          <p:cNvPr id="45061" name="Oval 1028"/>
          <p:cNvSpPr>
            <a:spLocks noGrp="1" noChangeArrowheads="1"/>
          </p:cNvSpPr>
          <p:nvPr>
            <p:ph type="title"/>
          </p:nvPr>
        </p:nvSpPr>
        <p:spPr>
          <a:xfrm>
            <a:off x="865188" y="-23813"/>
            <a:ext cx="7434262" cy="1647826"/>
          </a:xfrm>
          <a:prstGeom prst="ellipse">
            <a:avLst/>
          </a:prstGeom>
          <a:solidFill>
            <a:schemeClr val="accent1">
              <a:alpha val="65097"/>
            </a:schemeClr>
          </a:solidFill>
        </p:spPr>
        <p:txBody>
          <a:bodyPr wrap="none">
            <a:spAutoFit/>
          </a:bodyPr>
          <a:lstStyle/>
          <a:p>
            <a:pPr eaLnBrk="1" hangingPunct="1">
              <a:lnSpc>
                <a:spcPct val="90000"/>
              </a:lnSpc>
            </a:pPr>
            <a:r>
              <a:rPr lang="en-US" sz="4000">
                <a:solidFill>
                  <a:srgbClr val="6506CF"/>
                </a:solidFill>
              </a:rPr>
              <a:t>Needs-Satisfaction Curve</a:t>
            </a:r>
            <a:br>
              <a:rPr lang="en-US" sz="4000">
                <a:solidFill>
                  <a:srgbClr val="6506CF"/>
                </a:solidFill>
              </a:rPr>
            </a:br>
            <a:r>
              <a:rPr lang="en-US" sz="4000">
                <a:solidFill>
                  <a:srgbClr val="6506CF"/>
                </a:solidFill>
              </a:rPr>
              <a:t>of a Technology</a:t>
            </a:r>
            <a:endParaRPr lang="en-US"/>
          </a:p>
        </p:txBody>
      </p:sp>
      <p:sp>
        <p:nvSpPr>
          <p:cNvPr id="45062" name="Line 1030"/>
          <p:cNvSpPr>
            <a:spLocks noChangeShapeType="1"/>
          </p:cNvSpPr>
          <p:nvPr/>
        </p:nvSpPr>
        <p:spPr bwMode="auto">
          <a:xfrm flipV="1">
            <a:off x="1062038" y="2032000"/>
            <a:ext cx="0" cy="3076575"/>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GB"/>
          </a:p>
        </p:txBody>
      </p:sp>
      <p:sp>
        <p:nvSpPr>
          <p:cNvPr id="45063" name="Text Box 1031"/>
          <p:cNvSpPr txBox="1">
            <a:spLocks noChangeArrowheads="1"/>
          </p:cNvSpPr>
          <p:nvPr/>
        </p:nvSpPr>
        <p:spPr bwMode="auto">
          <a:xfrm>
            <a:off x="7010400" y="5207000"/>
            <a:ext cx="1295400" cy="336550"/>
          </a:xfrm>
          <a:prstGeom prst="rect">
            <a:avLst/>
          </a:prstGeom>
          <a:noFill/>
          <a:ln w="9525">
            <a:noFill/>
            <a:miter lim="800000"/>
            <a:headEnd/>
            <a:tailEnd/>
          </a:ln>
        </p:spPr>
        <p:txBody>
          <a:bodyPr>
            <a:prstTxWarp prst="textNoShape">
              <a:avLst/>
            </a:prstTxWarp>
            <a:spAutoFit/>
          </a:bodyPr>
          <a:lstStyle/>
          <a:p>
            <a:pPr algn="l" eaLnBrk="0" hangingPunct="0">
              <a:spcBef>
                <a:spcPct val="50000"/>
              </a:spcBef>
            </a:pPr>
            <a:r>
              <a:rPr lang="en-US" sz="1600" i="1">
                <a:solidFill>
                  <a:schemeClr val="tx1"/>
                </a:solidFill>
                <a:latin typeface="Arial" charset="0"/>
                <a:ea typeface="ＭＳ Ｐゴシック" charset="-128"/>
                <a:cs typeface="ＭＳ Ｐゴシック" charset="-128"/>
              </a:rPr>
              <a:t>Time</a:t>
            </a:r>
          </a:p>
        </p:txBody>
      </p:sp>
      <p:sp>
        <p:nvSpPr>
          <p:cNvPr id="45064" name="Text Box 1032"/>
          <p:cNvSpPr txBox="1">
            <a:spLocks noChangeArrowheads="1"/>
          </p:cNvSpPr>
          <p:nvPr/>
        </p:nvSpPr>
        <p:spPr bwMode="auto">
          <a:xfrm flipH="1">
            <a:off x="381000" y="3687763"/>
            <a:ext cx="649288" cy="1295400"/>
          </a:xfrm>
          <a:prstGeom prst="rect">
            <a:avLst/>
          </a:prstGeom>
          <a:noFill/>
          <a:ln w="9525">
            <a:noFill/>
            <a:miter lim="800000"/>
            <a:headEnd/>
            <a:tailEnd/>
          </a:ln>
        </p:spPr>
        <p:txBody>
          <a:bodyPr vert="eaVert">
            <a:prstTxWarp prst="textNoShape">
              <a:avLst/>
            </a:prstTxWarp>
            <a:spAutoFit/>
          </a:bodyPr>
          <a:lstStyle/>
          <a:p>
            <a:pPr algn="l" eaLnBrk="0" hangingPunct="0">
              <a:lnSpc>
                <a:spcPct val="70000"/>
              </a:lnSpc>
              <a:spcBef>
                <a:spcPct val="50000"/>
              </a:spcBef>
            </a:pPr>
            <a:r>
              <a:rPr lang="en-US" sz="1600" i="1">
                <a:solidFill>
                  <a:schemeClr val="tx1"/>
                </a:solidFill>
                <a:latin typeface="Arial" charset="0"/>
                <a:ea typeface="ＭＳ Ｐゴシック" charset="-128"/>
                <a:cs typeface="ＭＳ Ｐゴシック" charset="-128"/>
              </a:rPr>
              <a:t>Product</a:t>
            </a:r>
          </a:p>
          <a:p>
            <a:pPr algn="l" eaLnBrk="0" hangingPunct="0">
              <a:lnSpc>
                <a:spcPct val="70000"/>
              </a:lnSpc>
              <a:spcBef>
                <a:spcPct val="50000"/>
              </a:spcBef>
            </a:pPr>
            <a:r>
              <a:rPr lang="en-US" sz="1600" i="1">
                <a:solidFill>
                  <a:schemeClr val="tx1"/>
                </a:solidFill>
                <a:latin typeface="Arial" charset="0"/>
                <a:ea typeface="ＭＳ Ｐゴシック" charset="-128"/>
                <a:cs typeface="ＭＳ Ｐゴシック" charset="-128"/>
              </a:rPr>
              <a:t>Performance</a:t>
            </a:r>
          </a:p>
        </p:txBody>
      </p:sp>
      <p:sp useBgFill="1">
        <p:nvSpPr>
          <p:cNvPr id="45065" name="Rectangle 1034"/>
          <p:cNvSpPr>
            <a:spLocks noChangeArrowheads="1"/>
          </p:cNvSpPr>
          <p:nvPr/>
        </p:nvSpPr>
        <p:spPr bwMode="auto">
          <a:xfrm>
            <a:off x="7467600" y="1854200"/>
            <a:ext cx="228600" cy="152400"/>
          </a:xfrm>
          <a:prstGeom prst="rect">
            <a:avLst/>
          </a:prstGeom>
          <a:ln w="9525">
            <a:noFill/>
            <a:miter lim="800000"/>
            <a:headEnd/>
            <a:tailEnd/>
          </a:ln>
        </p:spPr>
        <p:txBody>
          <a:bodyPr wrap="none" anchor="ctr">
            <a:prstTxWarp prst="textNoShape">
              <a:avLst/>
            </a:prstTxWarp>
          </a:bodyPr>
          <a:lstStyle/>
          <a:p>
            <a:endParaRPr lang="en-GB"/>
          </a:p>
        </p:txBody>
      </p:sp>
      <p:sp>
        <p:nvSpPr>
          <p:cNvPr id="188427" name="Rectangle 1035" descr="50%"/>
          <p:cNvSpPr>
            <a:spLocks noChangeArrowheads="1"/>
          </p:cNvSpPr>
          <p:nvPr/>
        </p:nvSpPr>
        <p:spPr bwMode="auto">
          <a:xfrm>
            <a:off x="4370388" y="3579813"/>
            <a:ext cx="3167062" cy="1528762"/>
          </a:xfrm>
          <a:prstGeom prst="rect">
            <a:avLst/>
          </a:prstGeom>
          <a:pattFill prst="pct50">
            <a:fgClr>
              <a:schemeClr val="bg2"/>
            </a:fgClr>
            <a:bgClr>
              <a:schemeClr val="bg1"/>
            </a:bgClr>
          </a:pattFill>
          <a:ln w="9525">
            <a:noFill/>
            <a:miter lim="800000"/>
            <a:headEnd/>
            <a:tailEnd/>
          </a:ln>
        </p:spPr>
        <p:txBody>
          <a:bodyPr wrap="none" anchor="ctr">
            <a:prstTxWarp prst="textNoShape">
              <a:avLst/>
            </a:prstTxWarp>
          </a:bodyPr>
          <a:lstStyle/>
          <a:p>
            <a:endParaRPr lang="en-GB"/>
          </a:p>
        </p:txBody>
      </p:sp>
      <p:sp useBgFill="1">
        <p:nvSpPr>
          <p:cNvPr id="188428" name="Freeform 1036"/>
          <p:cNvSpPr>
            <a:spLocks/>
          </p:cNvSpPr>
          <p:nvPr/>
        </p:nvSpPr>
        <p:spPr bwMode="auto">
          <a:xfrm>
            <a:off x="1041400" y="1892300"/>
            <a:ext cx="6532563" cy="3213100"/>
          </a:xfrm>
          <a:custGeom>
            <a:avLst/>
            <a:gdLst>
              <a:gd name="T0" fmla="*/ 0 w 4092"/>
              <a:gd name="T1" fmla="*/ 2147483647 h 2024"/>
              <a:gd name="T2" fmla="*/ 2147483647 w 4092"/>
              <a:gd name="T3" fmla="*/ 2147483647 h 2024"/>
              <a:gd name="T4" fmla="*/ 2147483647 w 4092"/>
              <a:gd name="T5" fmla="*/ 2147483647 h 2024"/>
              <a:gd name="T6" fmla="*/ 2147483647 w 4092"/>
              <a:gd name="T7" fmla="*/ 2147483647 h 2024"/>
              <a:gd name="T8" fmla="*/ 2147483647 w 4092"/>
              <a:gd name="T9" fmla="*/ 2147483647 h 2024"/>
              <a:gd name="T10" fmla="*/ 2147483647 w 4092"/>
              <a:gd name="T11" fmla="*/ 2147483647 h 2024"/>
              <a:gd name="T12" fmla="*/ 2147483647 w 4092"/>
              <a:gd name="T13" fmla="*/ 2147483647 h 2024"/>
              <a:gd name="T14" fmla="*/ 2147483647 w 4092"/>
              <a:gd name="T15" fmla="*/ 2147483647 h 2024"/>
              <a:gd name="T16" fmla="*/ 2147483647 w 4092"/>
              <a:gd name="T17" fmla="*/ 2147483647 h 2024"/>
              <a:gd name="T18" fmla="*/ 2147483647 w 4092"/>
              <a:gd name="T19" fmla="*/ 2147483647 h 2024"/>
              <a:gd name="T20" fmla="*/ 2147483647 w 4092"/>
              <a:gd name="T21" fmla="*/ 2147483647 h 2024"/>
              <a:gd name="T22" fmla="*/ 2147483647 w 4092"/>
              <a:gd name="T23" fmla="*/ 2147483647 h 2024"/>
              <a:gd name="T24" fmla="*/ 2147483647 w 4092"/>
              <a:gd name="T25" fmla="*/ 2147483647 h 2024"/>
              <a:gd name="T26" fmla="*/ 2147483647 w 4092"/>
              <a:gd name="T27" fmla="*/ 2147483647 h 2024"/>
              <a:gd name="T28" fmla="*/ 2147483647 w 4092"/>
              <a:gd name="T29" fmla="*/ 2147483647 h 2024"/>
              <a:gd name="T30" fmla="*/ 2147483647 w 4092"/>
              <a:gd name="T31" fmla="*/ 2147483647 h 2024"/>
              <a:gd name="T32" fmla="*/ 2147483647 w 4092"/>
              <a:gd name="T33" fmla="*/ 2147483647 h 2024"/>
              <a:gd name="T34" fmla="*/ 2147483647 w 4092"/>
              <a:gd name="T35" fmla="*/ 2147483647 h 2024"/>
              <a:gd name="T36" fmla="*/ 2147483647 w 4092"/>
              <a:gd name="T37" fmla="*/ 2147483647 h 2024"/>
              <a:gd name="T38" fmla="*/ 2147483647 w 4092"/>
              <a:gd name="T39" fmla="*/ 2147483647 h 2024"/>
              <a:gd name="T40" fmla="*/ 2147483647 w 4092"/>
              <a:gd name="T41" fmla="*/ 0 h 2024"/>
              <a:gd name="T42" fmla="*/ 2147483647 w 4092"/>
              <a:gd name="T43" fmla="*/ 2147483647 h 2024"/>
              <a:gd name="T44" fmla="*/ 2147483647 w 4092"/>
              <a:gd name="T45" fmla="*/ 2147483647 h 2024"/>
              <a:gd name="T46" fmla="*/ 2147483647 w 4092"/>
              <a:gd name="T47" fmla="*/ 2147483647 h 2024"/>
              <a:gd name="T48" fmla="*/ 2147483647 w 4092"/>
              <a:gd name="T49" fmla="*/ 2147483647 h 2024"/>
              <a:gd name="T50" fmla="*/ 2147483647 w 4092"/>
              <a:gd name="T51" fmla="*/ 2147483647 h 2024"/>
              <a:gd name="T52" fmla="*/ 2147483647 w 4092"/>
              <a:gd name="T53" fmla="*/ 2147483647 h 2024"/>
              <a:gd name="T54" fmla="*/ 0 w 4092"/>
              <a:gd name="T55" fmla="*/ 2147483647 h 202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092"/>
              <a:gd name="T85" fmla="*/ 0 h 2024"/>
              <a:gd name="T86" fmla="*/ 4092 w 4092"/>
              <a:gd name="T87" fmla="*/ 2024 h 202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092" h="2024">
                <a:moveTo>
                  <a:pt x="0" y="2023"/>
                </a:moveTo>
                <a:lnTo>
                  <a:pt x="907" y="2017"/>
                </a:lnTo>
                <a:lnTo>
                  <a:pt x="1352" y="2020"/>
                </a:lnTo>
                <a:lnTo>
                  <a:pt x="1780" y="2024"/>
                </a:lnTo>
                <a:lnTo>
                  <a:pt x="2076" y="2024"/>
                </a:lnTo>
                <a:lnTo>
                  <a:pt x="2072" y="1367"/>
                </a:lnTo>
                <a:lnTo>
                  <a:pt x="2076" y="1180"/>
                </a:lnTo>
                <a:lnTo>
                  <a:pt x="2080" y="1032"/>
                </a:lnTo>
                <a:lnTo>
                  <a:pt x="2176" y="840"/>
                </a:lnTo>
                <a:lnTo>
                  <a:pt x="2320" y="648"/>
                </a:lnTo>
                <a:lnTo>
                  <a:pt x="2512" y="456"/>
                </a:lnTo>
                <a:lnTo>
                  <a:pt x="2752" y="360"/>
                </a:lnTo>
                <a:lnTo>
                  <a:pt x="2944" y="312"/>
                </a:lnTo>
                <a:lnTo>
                  <a:pt x="3212" y="244"/>
                </a:lnTo>
                <a:lnTo>
                  <a:pt x="3409" y="215"/>
                </a:lnTo>
                <a:lnTo>
                  <a:pt x="3606" y="185"/>
                </a:lnTo>
                <a:lnTo>
                  <a:pt x="3792" y="136"/>
                </a:lnTo>
                <a:lnTo>
                  <a:pt x="3996" y="68"/>
                </a:lnTo>
                <a:lnTo>
                  <a:pt x="4092" y="12"/>
                </a:lnTo>
                <a:lnTo>
                  <a:pt x="4088" y="8"/>
                </a:lnTo>
                <a:lnTo>
                  <a:pt x="2084" y="0"/>
                </a:lnTo>
                <a:lnTo>
                  <a:pt x="2088" y="1068"/>
                </a:lnTo>
                <a:lnTo>
                  <a:pt x="1844" y="1176"/>
                </a:lnTo>
                <a:lnTo>
                  <a:pt x="1580" y="1344"/>
                </a:lnTo>
                <a:lnTo>
                  <a:pt x="1312" y="1500"/>
                </a:lnTo>
                <a:lnTo>
                  <a:pt x="988" y="1644"/>
                </a:lnTo>
                <a:lnTo>
                  <a:pt x="612" y="1824"/>
                </a:lnTo>
                <a:lnTo>
                  <a:pt x="0" y="2023"/>
                </a:lnTo>
                <a:close/>
              </a:path>
            </a:pathLst>
          </a:custGeom>
          <a:ln w="9525">
            <a:noFill/>
            <a:round/>
            <a:headEnd/>
            <a:tailEnd/>
          </a:ln>
        </p:spPr>
        <p:txBody>
          <a:bodyPr wrap="none" anchor="ctr">
            <a:prstTxWarp prst="textNoShape">
              <a:avLst/>
            </a:prstTxWarp>
          </a:bodyPr>
          <a:lstStyle/>
          <a:p>
            <a:endParaRPr lang="en-GB"/>
          </a:p>
        </p:txBody>
      </p:sp>
      <p:sp>
        <p:nvSpPr>
          <p:cNvPr id="188429" name="Freeform 1037"/>
          <p:cNvSpPr>
            <a:spLocks/>
          </p:cNvSpPr>
          <p:nvPr/>
        </p:nvSpPr>
        <p:spPr bwMode="auto">
          <a:xfrm>
            <a:off x="1057275" y="1905000"/>
            <a:ext cx="6496050" cy="3194050"/>
          </a:xfrm>
          <a:custGeom>
            <a:avLst/>
            <a:gdLst>
              <a:gd name="T0" fmla="*/ 0 w 4092"/>
              <a:gd name="T1" fmla="*/ 2147483647 h 2012"/>
              <a:gd name="T2" fmla="*/ 2147483647 w 4092"/>
              <a:gd name="T3" fmla="*/ 2147483647 h 2012"/>
              <a:gd name="T4" fmla="*/ 2147483647 w 4092"/>
              <a:gd name="T5" fmla="*/ 2147483647 h 2012"/>
              <a:gd name="T6" fmla="*/ 2147483647 w 4092"/>
              <a:gd name="T7" fmla="*/ 2147483647 h 2012"/>
              <a:gd name="T8" fmla="*/ 2147483647 w 4092"/>
              <a:gd name="T9" fmla="*/ 2147483647 h 2012"/>
              <a:gd name="T10" fmla="*/ 2147483647 w 4092"/>
              <a:gd name="T11" fmla="*/ 2147483647 h 2012"/>
              <a:gd name="T12" fmla="*/ 2147483647 w 4092"/>
              <a:gd name="T13" fmla="*/ 2147483647 h 2012"/>
              <a:gd name="T14" fmla="*/ 2147483647 w 4092"/>
              <a:gd name="T15" fmla="*/ 2147483647 h 2012"/>
              <a:gd name="T16" fmla="*/ 2147483647 w 4092"/>
              <a:gd name="T17" fmla="*/ 2147483647 h 2012"/>
              <a:gd name="T18" fmla="*/ 2147483647 w 4092"/>
              <a:gd name="T19" fmla="*/ 2147483647 h 2012"/>
              <a:gd name="T20" fmla="*/ 2147483647 w 4092"/>
              <a:gd name="T21" fmla="*/ 2147483647 h 2012"/>
              <a:gd name="T22" fmla="*/ 2147483647 w 4092"/>
              <a:gd name="T23" fmla="*/ 2147483647 h 2012"/>
              <a:gd name="T24" fmla="*/ 2147483647 w 4092"/>
              <a:gd name="T25" fmla="*/ 2147483647 h 2012"/>
              <a:gd name="T26" fmla="*/ 2147483647 w 4092"/>
              <a:gd name="T27" fmla="*/ 2147483647 h 2012"/>
              <a:gd name="T28" fmla="*/ 2147483647 w 4092"/>
              <a:gd name="T29" fmla="*/ 2147483647 h 2012"/>
              <a:gd name="T30" fmla="*/ 2147483647 w 4092"/>
              <a:gd name="T31" fmla="*/ 2147483647 h 2012"/>
              <a:gd name="T32" fmla="*/ 2147483647 w 4092"/>
              <a:gd name="T33" fmla="*/ 2147483647 h 2012"/>
              <a:gd name="T34" fmla="*/ 2147483647 w 4092"/>
              <a:gd name="T35" fmla="*/ 2147483647 h 2012"/>
              <a:gd name="T36" fmla="*/ 2147483647 w 4092"/>
              <a:gd name="T37" fmla="*/ 2147483647 h 2012"/>
              <a:gd name="T38" fmla="*/ 2147483647 w 4092"/>
              <a:gd name="T39" fmla="*/ 2147483647 h 2012"/>
              <a:gd name="T40" fmla="*/ 2147483647 w 4092"/>
              <a:gd name="T41" fmla="*/ 2147483647 h 2012"/>
              <a:gd name="T42" fmla="*/ 2147483647 w 4092"/>
              <a:gd name="T43" fmla="*/ 2147483647 h 20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92"/>
              <a:gd name="T67" fmla="*/ 0 h 2012"/>
              <a:gd name="T68" fmla="*/ 4092 w 4092"/>
              <a:gd name="T69" fmla="*/ 2012 h 201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92" h="2012">
                <a:moveTo>
                  <a:pt x="0" y="2012"/>
                </a:moveTo>
                <a:cubicBezTo>
                  <a:pt x="81" y="1986"/>
                  <a:pt x="323" y="1917"/>
                  <a:pt x="484" y="1856"/>
                </a:cubicBezTo>
                <a:cubicBezTo>
                  <a:pt x="645" y="1795"/>
                  <a:pt x="822" y="1715"/>
                  <a:pt x="966" y="1648"/>
                </a:cubicBezTo>
                <a:cubicBezTo>
                  <a:pt x="1110" y="1581"/>
                  <a:pt x="1214" y="1528"/>
                  <a:pt x="1350" y="1456"/>
                </a:cubicBezTo>
                <a:cubicBezTo>
                  <a:pt x="1486" y="1384"/>
                  <a:pt x="1685" y="1272"/>
                  <a:pt x="1782" y="1216"/>
                </a:cubicBezTo>
                <a:cubicBezTo>
                  <a:pt x="1879" y="1160"/>
                  <a:pt x="1888" y="1148"/>
                  <a:pt x="1934" y="1122"/>
                </a:cubicBezTo>
                <a:cubicBezTo>
                  <a:pt x="1980" y="1096"/>
                  <a:pt x="2019" y="1109"/>
                  <a:pt x="2058" y="1062"/>
                </a:cubicBezTo>
                <a:cubicBezTo>
                  <a:pt x="2097" y="1015"/>
                  <a:pt x="2140" y="888"/>
                  <a:pt x="2166" y="842"/>
                </a:cubicBezTo>
                <a:cubicBezTo>
                  <a:pt x="2192" y="796"/>
                  <a:pt x="2182" y="826"/>
                  <a:pt x="2214" y="784"/>
                </a:cubicBezTo>
                <a:cubicBezTo>
                  <a:pt x="2246" y="742"/>
                  <a:pt x="2318" y="640"/>
                  <a:pt x="2358" y="592"/>
                </a:cubicBezTo>
                <a:cubicBezTo>
                  <a:pt x="2398" y="544"/>
                  <a:pt x="2430" y="520"/>
                  <a:pt x="2454" y="496"/>
                </a:cubicBezTo>
                <a:cubicBezTo>
                  <a:pt x="2478" y="472"/>
                  <a:pt x="2461" y="470"/>
                  <a:pt x="2502" y="448"/>
                </a:cubicBezTo>
                <a:cubicBezTo>
                  <a:pt x="2543" y="426"/>
                  <a:pt x="2652" y="384"/>
                  <a:pt x="2702" y="366"/>
                </a:cubicBezTo>
                <a:cubicBezTo>
                  <a:pt x="2752" y="348"/>
                  <a:pt x="2743" y="355"/>
                  <a:pt x="2800" y="340"/>
                </a:cubicBezTo>
                <a:cubicBezTo>
                  <a:pt x="2857" y="325"/>
                  <a:pt x="2956" y="300"/>
                  <a:pt x="3042" y="278"/>
                </a:cubicBezTo>
                <a:cubicBezTo>
                  <a:pt x="3128" y="256"/>
                  <a:pt x="3249" y="222"/>
                  <a:pt x="3318" y="208"/>
                </a:cubicBezTo>
                <a:cubicBezTo>
                  <a:pt x="3387" y="194"/>
                  <a:pt x="3405" y="202"/>
                  <a:pt x="3454" y="196"/>
                </a:cubicBezTo>
                <a:cubicBezTo>
                  <a:pt x="3503" y="190"/>
                  <a:pt x="3562" y="183"/>
                  <a:pt x="3610" y="174"/>
                </a:cubicBezTo>
                <a:cubicBezTo>
                  <a:pt x="3658" y="165"/>
                  <a:pt x="3687" y="158"/>
                  <a:pt x="3742" y="140"/>
                </a:cubicBezTo>
                <a:cubicBezTo>
                  <a:pt x="3797" y="122"/>
                  <a:pt x="3886" y="86"/>
                  <a:pt x="3942" y="64"/>
                </a:cubicBezTo>
                <a:cubicBezTo>
                  <a:pt x="3998" y="42"/>
                  <a:pt x="4060" y="16"/>
                  <a:pt x="4076" y="8"/>
                </a:cubicBezTo>
                <a:cubicBezTo>
                  <a:pt x="4092" y="0"/>
                  <a:pt x="4046" y="14"/>
                  <a:pt x="4038" y="16"/>
                </a:cubicBezTo>
              </a:path>
            </a:pathLst>
          </a:custGeom>
          <a:noFill/>
          <a:ln w="31750">
            <a:solidFill>
              <a:srgbClr val="000080"/>
            </a:solidFill>
            <a:round/>
            <a:headEnd/>
            <a:tailEnd/>
          </a:ln>
        </p:spPr>
        <p:txBody>
          <a:bodyPr wrap="none" anchor="ctr">
            <a:prstTxWarp prst="textNoShape">
              <a:avLst/>
            </a:prstTxWarp>
          </a:bodyPr>
          <a:lstStyle/>
          <a:p>
            <a:endParaRPr lang="en-GB"/>
          </a:p>
        </p:txBody>
      </p:sp>
      <p:sp useBgFill="1">
        <p:nvSpPr>
          <p:cNvPr id="45069" name="Rectangle 1038"/>
          <p:cNvSpPr>
            <a:spLocks noChangeArrowheads="1"/>
          </p:cNvSpPr>
          <p:nvPr/>
        </p:nvSpPr>
        <p:spPr bwMode="auto">
          <a:xfrm>
            <a:off x="4343400" y="1854200"/>
            <a:ext cx="3209925" cy="76200"/>
          </a:xfrm>
          <a:prstGeom prst="rect">
            <a:avLst/>
          </a:prstGeom>
          <a:ln w="9525">
            <a:noFill/>
            <a:miter lim="800000"/>
            <a:headEnd/>
            <a:tailEnd/>
          </a:ln>
        </p:spPr>
        <p:txBody>
          <a:bodyPr wrap="none" anchor="ctr">
            <a:prstTxWarp prst="textNoShape">
              <a:avLst/>
            </a:prstTxWarp>
          </a:bodyPr>
          <a:lstStyle/>
          <a:p>
            <a:endParaRPr lang="en-GB"/>
          </a:p>
        </p:txBody>
      </p:sp>
      <p:sp>
        <p:nvSpPr>
          <p:cNvPr id="188431" name="AutoShape 1039" descr="Wide upward diagonal"/>
          <p:cNvSpPr>
            <a:spLocks noChangeArrowheads="1"/>
          </p:cNvSpPr>
          <p:nvPr/>
        </p:nvSpPr>
        <p:spPr bwMode="auto">
          <a:xfrm>
            <a:off x="1366838" y="3886200"/>
            <a:ext cx="1403350" cy="296863"/>
          </a:xfrm>
          <a:prstGeom prst="roundRect">
            <a:avLst>
              <a:gd name="adj" fmla="val 16667"/>
            </a:avLst>
          </a:prstGeom>
          <a:pattFill prst="wdUpDiag">
            <a:fgClr>
              <a:srgbClr val="B3B3B3"/>
            </a:fgClr>
            <a:bgClr>
              <a:srgbClr val="FFFFFF"/>
            </a:bgClr>
          </a:pattFill>
          <a:ln w="9525">
            <a:noFill/>
            <a:round/>
            <a:headEnd/>
            <a:tailEnd/>
          </a:ln>
        </p:spPr>
        <p:txBody>
          <a:bodyPr wrap="none" lIns="0" tIns="10800" rIns="0" bIns="10800" anchor="ctr" anchorCtr="1">
            <a:prstTxWarp prst="textNoShape">
              <a:avLst/>
            </a:prstTxWarp>
          </a:bodyPr>
          <a:lstStyle/>
          <a:p>
            <a:pPr eaLnBrk="0" hangingPunct="0">
              <a:spcBef>
                <a:spcPct val="50000"/>
              </a:spcBef>
            </a:pPr>
            <a:r>
              <a:rPr lang="en-US" sz="1800">
                <a:solidFill>
                  <a:schemeClr val="tx1"/>
                </a:solidFill>
                <a:latin typeface="Arial" charset="0"/>
                <a:ea typeface="ＭＳ Ｐゴシック" charset="-128"/>
                <a:cs typeface="ＭＳ Ｐゴシック" charset="-128"/>
              </a:rPr>
              <a:t>Unfilled Need</a:t>
            </a:r>
          </a:p>
        </p:txBody>
      </p:sp>
      <p:sp>
        <p:nvSpPr>
          <p:cNvPr id="188432" name="AutoShape 1040" descr="50%"/>
          <p:cNvSpPr>
            <a:spLocks noChangeArrowheads="1"/>
          </p:cNvSpPr>
          <p:nvPr/>
        </p:nvSpPr>
        <p:spPr bwMode="auto">
          <a:xfrm>
            <a:off x="4749800" y="3833813"/>
            <a:ext cx="2159000" cy="1104900"/>
          </a:xfrm>
          <a:prstGeom prst="roundRect">
            <a:avLst>
              <a:gd name="adj" fmla="val 16667"/>
            </a:avLst>
          </a:prstGeom>
          <a:pattFill prst="pct50">
            <a:fgClr>
              <a:srgbClr val="B3B3B3"/>
            </a:fgClr>
            <a:bgClr>
              <a:srgbClr val="FFFFFF"/>
            </a:bgClr>
          </a:pattFill>
          <a:ln w="9525">
            <a:noFill/>
            <a:round/>
            <a:headEnd/>
            <a:tailEnd/>
          </a:ln>
        </p:spPr>
        <p:txBody>
          <a:bodyPr lIns="18000" tIns="10800" rIns="18000" bIns="10800" anchor="ctr" anchorCtr="1">
            <a:prstTxWarp prst="textNoShape">
              <a:avLst/>
            </a:prstTxWarp>
            <a:spAutoFit/>
          </a:bodyPr>
          <a:lstStyle/>
          <a:p>
            <a:pPr algn="l" eaLnBrk="0" hangingPunct="0">
              <a:spcBef>
                <a:spcPct val="50000"/>
              </a:spcBef>
            </a:pPr>
            <a:r>
              <a:rPr lang="en-US" sz="1800">
                <a:solidFill>
                  <a:schemeClr val="tx1"/>
                </a:solidFill>
                <a:latin typeface="Arial" charset="0"/>
                <a:ea typeface="ＭＳ Ｐゴシック" charset="-128"/>
                <a:cs typeface="ＭＳ Ｐゴシック" charset="-128"/>
              </a:rPr>
              <a:t>Technology is ‘good enough’ </a:t>
            </a:r>
            <a:r>
              <a:rPr lang="en-US" sz="1400">
                <a:solidFill>
                  <a:schemeClr val="tx1"/>
                </a:solidFill>
                <a:latin typeface="Arial" charset="0"/>
                <a:ea typeface="ＭＳ Ｐゴシック" charset="-128"/>
                <a:cs typeface="ＭＳ Ｐゴシック" charset="-128"/>
              </a:rPr>
              <a:t>and therefore irrelevant.  User experience dominates.</a:t>
            </a:r>
          </a:p>
        </p:txBody>
      </p:sp>
      <p:grpSp>
        <p:nvGrpSpPr>
          <p:cNvPr id="2" name="Group 1041"/>
          <p:cNvGrpSpPr>
            <a:grpSpLocks/>
          </p:cNvGrpSpPr>
          <p:nvPr/>
        </p:nvGrpSpPr>
        <p:grpSpPr bwMode="auto">
          <a:xfrm>
            <a:off x="7656513" y="3276600"/>
            <a:ext cx="1639887" cy="942975"/>
            <a:chOff x="4631" y="2112"/>
            <a:chExt cx="1033" cy="594"/>
          </a:xfrm>
        </p:grpSpPr>
        <p:cxnSp>
          <p:nvCxnSpPr>
            <p:cNvPr id="45084" name="AutoShape 1042"/>
            <p:cNvCxnSpPr>
              <a:cxnSpLocks noChangeShapeType="1"/>
              <a:stCxn id="188425" idx="2"/>
            </p:cNvCxnSpPr>
            <p:nvPr/>
          </p:nvCxnSpPr>
          <p:spPr bwMode="auto">
            <a:xfrm>
              <a:off x="4631" y="2296"/>
              <a:ext cx="217" cy="126"/>
            </a:xfrm>
            <a:prstGeom prst="bentConnector3">
              <a:avLst>
                <a:gd name="adj1" fmla="val 47926"/>
              </a:avLst>
            </a:prstGeom>
            <a:noFill/>
            <a:ln w="9525">
              <a:solidFill>
                <a:schemeClr val="accent2"/>
              </a:solidFill>
              <a:miter lim="800000"/>
              <a:headEnd type="triangle" w="med" len="med"/>
              <a:tailEnd/>
            </a:ln>
          </p:spPr>
        </p:cxnSp>
        <p:sp>
          <p:nvSpPr>
            <p:cNvPr id="45085" name="Text Box 1043"/>
            <p:cNvSpPr txBox="1">
              <a:spLocks noChangeArrowheads="1"/>
            </p:cNvSpPr>
            <p:nvPr/>
          </p:nvSpPr>
          <p:spPr bwMode="auto">
            <a:xfrm>
              <a:off x="4848" y="2112"/>
              <a:ext cx="816" cy="594"/>
            </a:xfrm>
            <a:prstGeom prst="rect">
              <a:avLst/>
            </a:prstGeom>
            <a:noFill/>
            <a:ln w="9525">
              <a:noFill/>
              <a:miter lim="800000"/>
              <a:headEnd/>
              <a:tailEnd/>
            </a:ln>
          </p:spPr>
          <p:txBody>
            <a:bodyPr lIns="0" rIns="0">
              <a:prstTxWarp prst="textNoShape">
                <a:avLst/>
              </a:prstTxWarp>
              <a:spAutoFit/>
            </a:bodyPr>
            <a:lstStyle/>
            <a:p>
              <a:pPr algn="l" eaLnBrk="0" hangingPunct="0">
                <a:spcBef>
                  <a:spcPct val="50000"/>
                </a:spcBef>
              </a:pPr>
              <a:r>
                <a:rPr lang="en-US" sz="1400" i="1">
                  <a:solidFill>
                    <a:schemeClr val="hlink"/>
                  </a:solidFill>
                  <a:latin typeface="Arial" charset="0"/>
                  <a:ea typeface="ＭＳ Ｐゴシック" charset="-128"/>
                  <a:cs typeface="ＭＳ Ｐゴシック" charset="-128"/>
                </a:rPr>
                <a:t>Level of performance required by typical users</a:t>
              </a:r>
            </a:p>
          </p:txBody>
        </p:sp>
      </p:grpSp>
      <p:sp>
        <p:nvSpPr>
          <p:cNvPr id="188436" name="AutoShape 1044" descr="Wide downward diagonal"/>
          <p:cNvSpPr>
            <a:spLocks noChangeArrowheads="1"/>
          </p:cNvSpPr>
          <p:nvPr/>
        </p:nvSpPr>
        <p:spPr bwMode="auto">
          <a:xfrm>
            <a:off x="4800600" y="2968625"/>
            <a:ext cx="1582738" cy="296863"/>
          </a:xfrm>
          <a:prstGeom prst="roundRect">
            <a:avLst>
              <a:gd name="adj" fmla="val 16667"/>
            </a:avLst>
          </a:prstGeom>
          <a:pattFill prst="wdDnDiag">
            <a:fgClr>
              <a:srgbClr val="B3B3B3"/>
            </a:fgClr>
            <a:bgClr>
              <a:srgbClr val="FFFFFF"/>
            </a:bgClr>
          </a:pattFill>
          <a:ln w="9525">
            <a:noFill/>
            <a:round/>
            <a:headEnd/>
            <a:tailEnd/>
          </a:ln>
        </p:spPr>
        <p:txBody>
          <a:bodyPr wrap="none" lIns="0" tIns="10800" rIns="0" bIns="10800" anchor="ctr" anchorCtr="1">
            <a:prstTxWarp prst="textNoShape">
              <a:avLst/>
            </a:prstTxWarp>
          </a:bodyPr>
          <a:lstStyle/>
          <a:p>
            <a:pPr eaLnBrk="0" hangingPunct="0">
              <a:spcBef>
                <a:spcPct val="50000"/>
              </a:spcBef>
            </a:pPr>
            <a:r>
              <a:rPr lang="en-US" sz="1800">
                <a:solidFill>
                  <a:schemeClr val="tx1"/>
                </a:solidFill>
                <a:latin typeface="Arial" charset="0"/>
                <a:ea typeface="ＭＳ Ｐゴシック" charset="-128"/>
                <a:cs typeface="ＭＳ Ｐゴシック" charset="-128"/>
              </a:rPr>
              <a:t>Excess Quality</a:t>
            </a:r>
          </a:p>
        </p:txBody>
      </p:sp>
      <p:sp>
        <p:nvSpPr>
          <p:cNvPr id="188437" name="Line 1045"/>
          <p:cNvSpPr>
            <a:spLocks noChangeShapeType="1"/>
          </p:cNvSpPr>
          <p:nvPr/>
        </p:nvSpPr>
        <p:spPr bwMode="auto">
          <a:xfrm flipV="1">
            <a:off x="4343400" y="1854200"/>
            <a:ext cx="0" cy="3211513"/>
          </a:xfrm>
          <a:prstGeom prst="line">
            <a:avLst/>
          </a:prstGeom>
          <a:noFill/>
          <a:ln w="50800">
            <a:solidFill>
              <a:srgbClr val="800080"/>
            </a:solidFill>
            <a:prstDash val="dash"/>
            <a:round/>
            <a:headEnd/>
            <a:tailEnd/>
          </a:ln>
        </p:spPr>
        <p:txBody>
          <a:bodyPr wrap="none" anchor="ctr">
            <a:prstTxWarp prst="textNoShape">
              <a:avLst/>
            </a:prstTxWarp>
          </a:bodyPr>
          <a:lstStyle/>
          <a:p>
            <a:endParaRPr lang="en-GB"/>
          </a:p>
        </p:txBody>
      </p:sp>
      <p:cxnSp>
        <p:nvCxnSpPr>
          <p:cNvPr id="188438" name="AutoShape 1046"/>
          <p:cNvCxnSpPr>
            <a:cxnSpLocks noChangeShapeType="1"/>
          </p:cNvCxnSpPr>
          <p:nvPr/>
        </p:nvCxnSpPr>
        <p:spPr bwMode="auto">
          <a:xfrm>
            <a:off x="1066800" y="5715000"/>
            <a:ext cx="3276600" cy="0"/>
          </a:xfrm>
          <a:prstGeom prst="straightConnector1">
            <a:avLst/>
          </a:prstGeom>
          <a:noFill/>
          <a:ln w="9525">
            <a:solidFill>
              <a:srgbClr val="800080"/>
            </a:solidFill>
            <a:round/>
            <a:headEnd type="triangle" w="med" len="med"/>
            <a:tailEnd type="triangle" w="med" len="med"/>
          </a:ln>
        </p:spPr>
      </p:cxnSp>
      <p:cxnSp>
        <p:nvCxnSpPr>
          <p:cNvPr id="188439" name="AutoShape 1047"/>
          <p:cNvCxnSpPr>
            <a:cxnSpLocks noChangeShapeType="1"/>
          </p:cNvCxnSpPr>
          <p:nvPr/>
        </p:nvCxnSpPr>
        <p:spPr bwMode="auto">
          <a:xfrm>
            <a:off x="4371975" y="5715000"/>
            <a:ext cx="3276600" cy="0"/>
          </a:xfrm>
          <a:prstGeom prst="straightConnector1">
            <a:avLst/>
          </a:prstGeom>
          <a:noFill/>
          <a:ln w="9525">
            <a:solidFill>
              <a:srgbClr val="800080"/>
            </a:solidFill>
            <a:round/>
            <a:headEnd type="triangle" w="med" len="med"/>
            <a:tailEnd type="triangle" w="med" len="med"/>
          </a:ln>
        </p:spPr>
      </p:cxnSp>
      <p:sp>
        <p:nvSpPr>
          <p:cNvPr id="188440" name="Text Box 1048"/>
          <p:cNvSpPr txBox="1">
            <a:spLocks noChangeArrowheads="1"/>
          </p:cNvSpPr>
          <p:nvPr/>
        </p:nvSpPr>
        <p:spPr bwMode="auto">
          <a:xfrm>
            <a:off x="1219200" y="5715000"/>
            <a:ext cx="2743200" cy="836613"/>
          </a:xfrm>
          <a:prstGeom prst="rect">
            <a:avLst/>
          </a:prstGeom>
          <a:noFill/>
          <a:ln w="9525">
            <a:noFill/>
            <a:miter lim="800000"/>
            <a:headEnd/>
            <a:tailEnd/>
          </a:ln>
        </p:spPr>
        <p:txBody>
          <a:bodyPr lIns="0" rIns="0">
            <a:prstTxWarp prst="textNoShape">
              <a:avLst/>
            </a:prstTxWarp>
            <a:spAutoFit/>
          </a:bodyPr>
          <a:lstStyle/>
          <a:p>
            <a:pPr eaLnBrk="0" hangingPunct="0">
              <a:spcBef>
                <a:spcPct val="50000"/>
              </a:spcBef>
            </a:pPr>
            <a:r>
              <a:rPr lang="en-US" sz="1400" i="1">
                <a:solidFill>
                  <a:srgbClr val="66047F"/>
                </a:solidFill>
                <a:latin typeface="Arial" charset="0"/>
                <a:ea typeface="ＭＳ Ｐゴシック" charset="-128"/>
                <a:cs typeface="ＭＳ Ｐゴシック" charset="-128"/>
              </a:rPr>
              <a:t>High Technology</a:t>
            </a:r>
          </a:p>
          <a:p>
            <a:pPr eaLnBrk="0" hangingPunct="0">
              <a:spcBef>
                <a:spcPct val="50000"/>
              </a:spcBef>
            </a:pPr>
            <a:r>
              <a:rPr lang="en-US" sz="1400">
                <a:solidFill>
                  <a:srgbClr val="66047F"/>
                </a:solidFill>
                <a:latin typeface="Arial" charset="0"/>
                <a:ea typeface="ＭＳ Ｐゴシック" charset="-128"/>
                <a:cs typeface="ＭＳ Ｐゴシック" charset="-128"/>
              </a:rPr>
              <a:t>Consumers want more technology &amp; better performance</a:t>
            </a:r>
            <a:endParaRPr lang="en-US" sz="1400" i="1">
              <a:solidFill>
                <a:srgbClr val="66047F"/>
              </a:solidFill>
              <a:latin typeface="Arial" charset="0"/>
              <a:ea typeface="ＭＳ Ｐゴシック" charset="-128"/>
              <a:cs typeface="ＭＳ Ｐゴシック" charset="-128"/>
            </a:endParaRPr>
          </a:p>
        </p:txBody>
      </p:sp>
      <p:sp>
        <p:nvSpPr>
          <p:cNvPr id="188441" name="Text Box 1049"/>
          <p:cNvSpPr txBox="1">
            <a:spLocks noChangeArrowheads="1"/>
          </p:cNvSpPr>
          <p:nvPr/>
        </p:nvSpPr>
        <p:spPr bwMode="auto">
          <a:xfrm>
            <a:off x="4572000" y="5715000"/>
            <a:ext cx="2743200" cy="836613"/>
          </a:xfrm>
          <a:prstGeom prst="rect">
            <a:avLst/>
          </a:prstGeom>
          <a:noFill/>
          <a:ln w="9525">
            <a:noFill/>
            <a:miter lim="800000"/>
            <a:headEnd/>
            <a:tailEnd/>
          </a:ln>
        </p:spPr>
        <p:txBody>
          <a:bodyPr lIns="0" rIns="0">
            <a:prstTxWarp prst="textNoShape">
              <a:avLst/>
            </a:prstTxWarp>
            <a:spAutoFit/>
          </a:bodyPr>
          <a:lstStyle/>
          <a:p>
            <a:pPr eaLnBrk="0" hangingPunct="0">
              <a:spcBef>
                <a:spcPct val="50000"/>
              </a:spcBef>
            </a:pPr>
            <a:r>
              <a:rPr lang="en-US" sz="1400" i="1">
                <a:solidFill>
                  <a:srgbClr val="66047F"/>
                </a:solidFill>
                <a:latin typeface="Arial" charset="0"/>
                <a:ea typeface="ＭＳ Ｐゴシック" charset="-128"/>
                <a:cs typeface="ＭＳ Ｐゴシック" charset="-128"/>
              </a:rPr>
              <a:t>Consumer Commodity</a:t>
            </a:r>
          </a:p>
          <a:p>
            <a:pPr eaLnBrk="0" hangingPunct="0">
              <a:spcBef>
                <a:spcPct val="50000"/>
              </a:spcBef>
            </a:pPr>
            <a:r>
              <a:rPr lang="en-US" sz="1400">
                <a:solidFill>
                  <a:srgbClr val="66047F"/>
                </a:solidFill>
                <a:latin typeface="Arial" charset="0"/>
                <a:ea typeface="ＭＳ Ｐゴシック" charset="-128"/>
                <a:cs typeface="ＭＳ Ｐゴシック" charset="-128"/>
              </a:rPr>
              <a:t>Consumers want convenience, reliability, low cost, …</a:t>
            </a:r>
            <a:endParaRPr lang="en-US" sz="1400" i="1">
              <a:solidFill>
                <a:srgbClr val="66047F"/>
              </a:solidFill>
              <a:latin typeface="Arial" charset="0"/>
              <a:ea typeface="ＭＳ Ｐゴシック" charset="-128"/>
              <a:cs typeface="ＭＳ Ｐゴシック" charset="-128"/>
            </a:endParaRPr>
          </a:p>
        </p:txBody>
      </p:sp>
      <p:sp>
        <p:nvSpPr>
          <p:cNvPr id="188443" name="Text Box 1051"/>
          <p:cNvSpPr txBox="1">
            <a:spLocks noChangeArrowheads="1"/>
          </p:cNvSpPr>
          <p:nvPr/>
        </p:nvSpPr>
        <p:spPr bwMode="auto">
          <a:xfrm>
            <a:off x="2362200" y="2133600"/>
            <a:ext cx="1371600" cy="1155700"/>
          </a:xfrm>
          <a:prstGeom prst="rect">
            <a:avLst/>
          </a:prstGeom>
          <a:noFill/>
          <a:ln w="9525">
            <a:noFill/>
            <a:miter lim="800000"/>
            <a:headEnd/>
            <a:tailEnd/>
          </a:ln>
        </p:spPr>
        <p:txBody>
          <a:bodyPr lIns="0" rIns="0">
            <a:prstTxWarp prst="textNoShape">
              <a:avLst/>
            </a:prstTxWarp>
            <a:spAutoFit/>
          </a:bodyPr>
          <a:lstStyle/>
          <a:p>
            <a:pPr eaLnBrk="0" hangingPunct="0">
              <a:spcBef>
                <a:spcPct val="50000"/>
              </a:spcBef>
            </a:pPr>
            <a:r>
              <a:rPr lang="en-US" sz="1400" i="1">
                <a:solidFill>
                  <a:srgbClr val="66047F"/>
                </a:solidFill>
                <a:latin typeface="Arial" charset="0"/>
                <a:ea typeface="ＭＳ Ｐゴシック" charset="-128"/>
                <a:cs typeface="ＭＳ Ｐゴシック" charset="-128"/>
              </a:rPr>
              <a:t>Transition point where technology delivers basic needs</a:t>
            </a:r>
          </a:p>
        </p:txBody>
      </p:sp>
      <p:sp>
        <p:nvSpPr>
          <p:cNvPr id="188448" name="Freeform 1056"/>
          <p:cNvSpPr>
            <a:spLocks/>
          </p:cNvSpPr>
          <p:nvPr/>
        </p:nvSpPr>
        <p:spPr bwMode="auto">
          <a:xfrm>
            <a:off x="3581400" y="2781300"/>
            <a:ext cx="685800" cy="723900"/>
          </a:xfrm>
          <a:custGeom>
            <a:avLst/>
            <a:gdLst>
              <a:gd name="T0" fmla="*/ 0 w 432"/>
              <a:gd name="T1" fmla="*/ 2147483647 h 456"/>
              <a:gd name="T2" fmla="*/ 2147483647 w 432"/>
              <a:gd name="T3" fmla="*/ 2147483647 h 456"/>
              <a:gd name="T4" fmla="*/ 2147483647 w 432"/>
              <a:gd name="T5" fmla="*/ 2147483647 h 456"/>
              <a:gd name="T6" fmla="*/ 2147483647 w 432"/>
              <a:gd name="T7" fmla="*/ 2147483647 h 456"/>
              <a:gd name="T8" fmla="*/ 0 60000 65536"/>
              <a:gd name="T9" fmla="*/ 0 60000 65536"/>
              <a:gd name="T10" fmla="*/ 0 60000 65536"/>
              <a:gd name="T11" fmla="*/ 0 60000 65536"/>
              <a:gd name="T12" fmla="*/ 0 w 432"/>
              <a:gd name="T13" fmla="*/ 0 h 456"/>
              <a:gd name="T14" fmla="*/ 432 w 432"/>
              <a:gd name="T15" fmla="*/ 456 h 456"/>
            </a:gdLst>
            <a:ahLst/>
            <a:cxnLst>
              <a:cxn ang="T8">
                <a:pos x="T0" y="T1"/>
              </a:cxn>
              <a:cxn ang="T9">
                <a:pos x="T2" y="T3"/>
              </a:cxn>
              <a:cxn ang="T10">
                <a:pos x="T4" y="T5"/>
              </a:cxn>
              <a:cxn ang="T11">
                <a:pos x="T6" y="T7"/>
              </a:cxn>
            </a:cxnLst>
            <a:rect l="T12" t="T13" r="T14" b="T15"/>
            <a:pathLst>
              <a:path w="432" h="456">
                <a:moveTo>
                  <a:pt x="0" y="24"/>
                </a:moveTo>
                <a:cubicBezTo>
                  <a:pt x="77" y="12"/>
                  <a:pt x="154" y="0"/>
                  <a:pt x="192" y="24"/>
                </a:cubicBezTo>
                <a:cubicBezTo>
                  <a:pt x="230" y="48"/>
                  <a:pt x="191" y="96"/>
                  <a:pt x="231" y="168"/>
                </a:cubicBezTo>
                <a:cubicBezTo>
                  <a:pt x="271" y="240"/>
                  <a:pt x="351" y="348"/>
                  <a:pt x="432" y="456"/>
                </a:cubicBezTo>
              </a:path>
            </a:pathLst>
          </a:custGeom>
          <a:noFill/>
          <a:ln w="9525">
            <a:solidFill>
              <a:srgbClr val="800080"/>
            </a:solidFill>
            <a:miter lim="800000"/>
            <a:headEnd/>
            <a:tailEnd type="triangle" w="med" len="med"/>
          </a:ln>
        </p:spPr>
        <p:txBody>
          <a:bodyPr wrap="none" anchor="ctr">
            <a:prstTxWarp prst="textNoShape">
              <a:avLst/>
            </a:prstTxWarp>
          </a:bodyPr>
          <a:lstStyle/>
          <a:p>
            <a:endParaRPr lang="en-GB"/>
          </a:p>
        </p:txBody>
      </p:sp>
      <p:sp>
        <p:nvSpPr>
          <p:cNvPr id="188425" name="Freeform 1033"/>
          <p:cNvSpPr>
            <a:spLocks/>
          </p:cNvSpPr>
          <p:nvPr/>
        </p:nvSpPr>
        <p:spPr bwMode="auto">
          <a:xfrm>
            <a:off x="1062038" y="3560763"/>
            <a:ext cx="6581775" cy="7937"/>
          </a:xfrm>
          <a:custGeom>
            <a:avLst/>
            <a:gdLst>
              <a:gd name="T0" fmla="*/ 0 w 4192"/>
              <a:gd name="T1" fmla="*/ 0 h 5"/>
              <a:gd name="T2" fmla="*/ 2147483647 w 4192"/>
              <a:gd name="T3" fmla="*/ 0 h 5"/>
              <a:gd name="T4" fmla="*/ 2147483647 w 4192"/>
              <a:gd name="T5" fmla="*/ 2147483647 h 5"/>
              <a:gd name="T6" fmla="*/ 0 60000 65536"/>
              <a:gd name="T7" fmla="*/ 0 60000 65536"/>
              <a:gd name="T8" fmla="*/ 0 60000 65536"/>
              <a:gd name="T9" fmla="*/ 0 w 4192"/>
              <a:gd name="T10" fmla="*/ 0 h 5"/>
              <a:gd name="T11" fmla="*/ 4192 w 4192"/>
              <a:gd name="T12" fmla="*/ 5 h 5"/>
            </a:gdLst>
            <a:ahLst/>
            <a:cxnLst>
              <a:cxn ang="T6">
                <a:pos x="T0" y="T1"/>
              </a:cxn>
              <a:cxn ang="T7">
                <a:pos x="T2" y="T3"/>
              </a:cxn>
              <a:cxn ang="T8">
                <a:pos x="T4" y="T5"/>
              </a:cxn>
            </a:cxnLst>
            <a:rect l="T9" t="T10" r="T11" b="T12"/>
            <a:pathLst>
              <a:path w="4192" h="5">
                <a:moveTo>
                  <a:pt x="0" y="0"/>
                </a:moveTo>
                <a:lnTo>
                  <a:pt x="123" y="0"/>
                </a:lnTo>
                <a:lnTo>
                  <a:pt x="4192" y="5"/>
                </a:lnTo>
              </a:path>
            </a:pathLst>
          </a:custGeom>
          <a:solidFill>
            <a:schemeClr val="hlink"/>
          </a:solidFill>
          <a:ln w="50800">
            <a:solidFill>
              <a:schemeClr val="hlink"/>
            </a:solidFill>
            <a:prstDash val="dash"/>
            <a:round/>
            <a:headEnd/>
            <a:tailEnd/>
          </a:ln>
        </p:spPr>
        <p:txBody>
          <a:bodyPr wrap="none" anchor="ctr">
            <a:prstTxWarp prst="textNoShape">
              <a:avLst/>
            </a:prstTxWarp>
          </a:bodyPr>
          <a:lstStyle/>
          <a:p>
            <a:endParaRPr lang="en-GB"/>
          </a:p>
        </p:txBody>
      </p:sp>
      <p:sp>
        <p:nvSpPr>
          <p:cNvPr id="45082" name="Freeform 1029"/>
          <p:cNvSpPr>
            <a:spLocks/>
          </p:cNvSpPr>
          <p:nvPr/>
        </p:nvSpPr>
        <p:spPr bwMode="auto">
          <a:xfrm>
            <a:off x="1066800" y="5108575"/>
            <a:ext cx="6581775" cy="7938"/>
          </a:xfrm>
          <a:custGeom>
            <a:avLst/>
            <a:gdLst>
              <a:gd name="T0" fmla="*/ 0 w 4192"/>
              <a:gd name="T1" fmla="*/ 0 h 5"/>
              <a:gd name="T2" fmla="*/ 2147483647 w 4192"/>
              <a:gd name="T3" fmla="*/ 0 h 5"/>
              <a:gd name="T4" fmla="*/ 2147483647 w 4192"/>
              <a:gd name="T5" fmla="*/ 2147483647 h 5"/>
              <a:gd name="T6" fmla="*/ 0 60000 65536"/>
              <a:gd name="T7" fmla="*/ 0 60000 65536"/>
              <a:gd name="T8" fmla="*/ 0 60000 65536"/>
              <a:gd name="T9" fmla="*/ 0 w 4192"/>
              <a:gd name="T10" fmla="*/ 0 h 5"/>
              <a:gd name="T11" fmla="*/ 4192 w 4192"/>
              <a:gd name="T12" fmla="*/ 5 h 5"/>
            </a:gdLst>
            <a:ahLst/>
            <a:cxnLst>
              <a:cxn ang="T6">
                <a:pos x="T0" y="T1"/>
              </a:cxn>
              <a:cxn ang="T7">
                <a:pos x="T2" y="T3"/>
              </a:cxn>
              <a:cxn ang="T8">
                <a:pos x="T4" y="T5"/>
              </a:cxn>
            </a:cxnLst>
            <a:rect l="T9" t="T10" r="T11" b="T12"/>
            <a:pathLst>
              <a:path w="4192" h="5">
                <a:moveTo>
                  <a:pt x="0" y="0"/>
                </a:moveTo>
                <a:lnTo>
                  <a:pt x="123" y="0"/>
                </a:lnTo>
                <a:lnTo>
                  <a:pt x="4192" y="5"/>
                </a:lnTo>
              </a:path>
            </a:pathLst>
          </a:custGeom>
          <a:noFill/>
          <a:ln w="9525">
            <a:solidFill>
              <a:schemeClr val="tx1"/>
            </a:solidFill>
            <a:round/>
            <a:headEnd/>
            <a:tailEnd type="triangle" w="med" len="med"/>
          </a:ln>
        </p:spPr>
        <p:txBody>
          <a:bodyPr wrap="none" anchor="ctr">
            <a:prstTxWarp prst="textNoShape">
              <a:avLst/>
            </a:prstTxWarp>
          </a:bodyPr>
          <a:lstStyle/>
          <a:p>
            <a:endParaRPr lang="en-GB"/>
          </a:p>
        </p:txBody>
      </p:sp>
      <p:sp>
        <p:nvSpPr>
          <p:cNvPr id="188449" name="Oval 1057">
            <a:hlinkClick r:id="rId3" action="ppaction://hlinkpres?slideindex=4&amp;slidetitle=Needs-Satisfaction Curve of a Technology"/>
          </p:cNvPr>
          <p:cNvSpPr>
            <a:spLocks noChangeArrowheads="1"/>
          </p:cNvSpPr>
          <p:nvPr/>
        </p:nvSpPr>
        <p:spPr bwMode="auto">
          <a:xfrm>
            <a:off x="6781800" y="1377950"/>
            <a:ext cx="2209800" cy="457200"/>
          </a:xfrm>
          <a:prstGeom prst="ellipse">
            <a:avLst/>
          </a:prstGeom>
          <a:solidFill>
            <a:srgbClr val="CCFFFF"/>
          </a:solidFill>
          <a:ln w="9525">
            <a:solidFill>
              <a:schemeClr val="folHlink"/>
            </a:solidFill>
            <a:miter lim="800000"/>
            <a:headEnd/>
            <a:tailEnd/>
          </a:ln>
          <a:effectLst>
            <a:outerShdw blurRad="63500" dist="50800" dir="2700000" algn="ctr" rotWithShape="0">
              <a:srgbClr val="7FFF56">
                <a:alpha val="39999"/>
              </a:srgbClr>
            </a:outerShdw>
          </a:effectLst>
        </p:spPr>
        <p:txBody>
          <a:bodyPr wrap="none" anchor="ctr">
            <a:prstTxWarp prst="textNoShape">
              <a:avLst/>
            </a:prstTxWarp>
          </a:bodyPr>
          <a:lstStyle/>
          <a:p>
            <a:pPr>
              <a:defRPr/>
            </a:pPr>
            <a:r>
              <a:rPr lang="en-US" sz="1000">
                <a:solidFill>
                  <a:schemeClr val="tx1"/>
                </a:solidFill>
                <a:latin typeface="Palatino" pitchFamily="-108" charset="0"/>
              </a:rPr>
              <a:t>Figure redrawn from </a:t>
            </a:r>
            <a:r>
              <a:rPr lang="en-US" sz="1000" i="1">
                <a:solidFill>
                  <a:schemeClr val="tx1"/>
                </a:solidFill>
                <a:latin typeface="Palatino" pitchFamily="-108" charset="0"/>
              </a:rPr>
              <a:t>Norman</a:t>
            </a:r>
            <a:r>
              <a:rPr lang="en-US" sz="1000">
                <a:solidFill>
                  <a:schemeClr val="tx1"/>
                </a:solidFill>
                <a:latin typeface="Palatino" pitchFamily="-108" charset="0"/>
              </a:rPr>
              <a:t>.</a:t>
            </a:r>
          </a:p>
          <a:p>
            <a:pPr>
              <a:defRPr/>
            </a:pPr>
            <a:r>
              <a:rPr lang="en-US" sz="1000">
                <a:solidFill>
                  <a:schemeClr val="tx1"/>
                </a:solidFill>
                <a:latin typeface="Palatino" pitchFamily="-108" charset="0"/>
              </a:rPr>
              <a:t>Adapted from </a:t>
            </a:r>
            <a:r>
              <a:rPr lang="en-US" sz="1000" i="1">
                <a:solidFill>
                  <a:schemeClr val="tx1"/>
                </a:solidFill>
                <a:latin typeface="Palatino" pitchFamily="-108" charset="0"/>
              </a:rPr>
              <a:t>Christensen</a:t>
            </a:r>
            <a:r>
              <a:rPr lang="en-US" sz="1000">
                <a:solidFill>
                  <a:schemeClr val="tx1"/>
                </a:solidFill>
                <a:latin typeface="Palatino" pitchFamily="-108" charset="0"/>
              </a:rPr>
              <a:t>.</a:t>
            </a:r>
            <a:endParaRPr lang="en-US">
              <a:solidFill>
                <a:schemeClr val="tx1"/>
              </a:solidFill>
              <a:latin typeface="Tahoma" pitchFamily="-10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8429"/>
                                        </p:tgtEl>
                                        <p:attrNameLst>
                                          <p:attrName>style.visibility</p:attrName>
                                        </p:attrNameLst>
                                      </p:cBhvr>
                                      <p:to>
                                        <p:strVal val="visible"/>
                                      </p:to>
                                    </p:set>
                                    <p:animEffect transition="in" filter="wipe(down)">
                                      <p:cBhvr>
                                        <p:cTn id="7" dur="3000"/>
                                        <p:tgtEl>
                                          <p:spTgt spid="188429"/>
                                        </p:tgtEl>
                                      </p:cBhvr>
                                    </p:animEffect>
                                  </p:childTnLst>
                                </p:cTn>
                              </p:par>
                              <p:par>
                                <p:cTn id="8" presetID="1"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par>
                                <p:cTn id="10" presetID="22" presetClass="entr" presetSubtype="2" fill="hold" grpId="0" nodeType="withEffect">
                                  <p:stCondLst>
                                    <p:cond delay="1000"/>
                                  </p:stCondLst>
                                  <p:childTnLst>
                                    <p:set>
                                      <p:cBhvr>
                                        <p:cTn id="11" dur="1" fill="hold">
                                          <p:stCondLst>
                                            <p:cond delay="0"/>
                                          </p:stCondLst>
                                        </p:cTn>
                                        <p:tgtEl>
                                          <p:spTgt spid="188425"/>
                                        </p:tgtEl>
                                        <p:attrNameLst>
                                          <p:attrName>style.visibility</p:attrName>
                                        </p:attrNameLst>
                                      </p:cBhvr>
                                      <p:to>
                                        <p:strVal val="visible"/>
                                      </p:to>
                                    </p:set>
                                    <p:animEffect transition="in" filter="wipe(right)">
                                      <p:cBhvr>
                                        <p:cTn id="12" dur="3000"/>
                                        <p:tgtEl>
                                          <p:spTgt spid="1884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8443"/>
                                        </p:tgtEl>
                                        <p:attrNameLst>
                                          <p:attrName>style.visibility</p:attrName>
                                        </p:attrNameLst>
                                      </p:cBhvr>
                                      <p:to>
                                        <p:strVal val="visible"/>
                                      </p:to>
                                    </p:set>
                                    <p:animEffect transition="in" filter="fade">
                                      <p:cBhvr>
                                        <p:cTn id="17" dur="2000"/>
                                        <p:tgtEl>
                                          <p:spTgt spid="188443"/>
                                        </p:tgtEl>
                                      </p:cBhvr>
                                    </p:animEffect>
                                  </p:childTnLst>
                                </p:cTn>
                              </p:par>
                              <p:par>
                                <p:cTn id="18" presetID="53" presetClass="entr" presetSubtype="0" fill="hold" grpId="0" nodeType="withEffect">
                                  <p:stCondLst>
                                    <p:cond delay="0"/>
                                  </p:stCondLst>
                                  <p:childTnLst>
                                    <p:set>
                                      <p:cBhvr>
                                        <p:cTn id="19" dur="1" fill="hold">
                                          <p:stCondLst>
                                            <p:cond delay="0"/>
                                          </p:stCondLst>
                                        </p:cTn>
                                        <p:tgtEl>
                                          <p:spTgt spid="188448"/>
                                        </p:tgtEl>
                                        <p:attrNameLst>
                                          <p:attrName>style.visibility</p:attrName>
                                        </p:attrNameLst>
                                      </p:cBhvr>
                                      <p:to>
                                        <p:strVal val="visible"/>
                                      </p:to>
                                    </p:set>
                                    <p:anim calcmode="lin" valueType="num">
                                      <p:cBhvr>
                                        <p:cTn id="20" dur="500" fill="hold"/>
                                        <p:tgtEl>
                                          <p:spTgt spid="188448"/>
                                        </p:tgtEl>
                                        <p:attrNameLst>
                                          <p:attrName>ppt_w</p:attrName>
                                        </p:attrNameLst>
                                      </p:cBhvr>
                                      <p:tavLst>
                                        <p:tav tm="0">
                                          <p:val>
                                            <p:fltVal val="0"/>
                                          </p:val>
                                        </p:tav>
                                        <p:tav tm="100000">
                                          <p:val>
                                            <p:strVal val="#ppt_w"/>
                                          </p:val>
                                        </p:tav>
                                      </p:tavLst>
                                    </p:anim>
                                    <p:anim calcmode="lin" valueType="num">
                                      <p:cBhvr>
                                        <p:cTn id="21" dur="500" fill="hold"/>
                                        <p:tgtEl>
                                          <p:spTgt spid="188448"/>
                                        </p:tgtEl>
                                        <p:attrNameLst>
                                          <p:attrName>ppt_h</p:attrName>
                                        </p:attrNameLst>
                                      </p:cBhvr>
                                      <p:tavLst>
                                        <p:tav tm="0">
                                          <p:val>
                                            <p:fltVal val="0"/>
                                          </p:val>
                                        </p:tav>
                                        <p:tav tm="100000">
                                          <p:val>
                                            <p:strVal val="#ppt_h"/>
                                          </p:val>
                                        </p:tav>
                                      </p:tavLst>
                                    </p:anim>
                                    <p:animEffect transition="in" filter="fade">
                                      <p:cBhvr>
                                        <p:cTn id="22" dur="500"/>
                                        <p:tgtEl>
                                          <p:spTgt spid="188448"/>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188437"/>
                                        </p:tgtEl>
                                        <p:attrNameLst>
                                          <p:attrName>style.visibility</p:attrName>
                                        </p:attrNameLst>
                                      </p:cBhvr>
                                      <p:to>
                                        <p:strVal val="visible"/>
                                      </p:to>
                                    </p:set>
                                    <p:anim calcmode="lin" valueType="num">
                                      <p:cBhvr>
                                        <p:cTn id="26" dur="500" fill="hold"/>
                                        <p:tgtEl>
                                          <p:spTgt spid="188437"/>
                                        </p:tgtEl>
                                        <p:attrNameLst>
                                          <p:attrName>ppt_w</p:attrName>
                                        </p:attrNameLst>
                                      </p:cBhvr>
                                      <p:tavLst>
                                        <p:tav tm="0">
                                          <p:val>
                                            <p:fltVal val="0"/>
                                          </p:val>
                                        </p:tav>
                                        <p:tav tm="100000">
                                          <p:val>
                                            <p:strVal val="#ppt_w"/>
                                          </p:val>
                                        </p:tav>
                                      </p:tavLst>
                                    </p:anim>
                                    <p:anim calcmode="lin" valueType="num">
                                      <p:cBhvr>
                                        <p:cTn id="27" dur="500" fill="hold"/>
                                        <p:tgtEl>
                                          <p:spTgt spid="188437"/>
                                        </p:tgtEl>
                                        <p:attrNameLst>
                                          <p:attrName>ppt_h</p:attrName>
                                        </p:attrNameLst>
                                      </p:cBhvr>
                                      <p:tavLst>
                                        <p:tav tm="0">
                                          <p:val>
                                            <p:fltVal val="0"/>
                                          </p:val>
                                        </p:tav>
                                        <p:tav tm="100000">
                                          <p:val>
                                            <p:strVal val="#ppt_h"/>
                                          </p:val>
                                        </p:tav>
                                      </p:tavLst>
                                    </p:anim>
                                    <p:animEffect transition="in" filter="fade">
                                      <p:cBhvr>
                                        <p:cTn id="28" dur="500"/>
                                        <p:tgtEl>
                                          <p:spTgt spid="18843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88438"/>
                                        </p:tgtEl>
                                        <p:attrNameLst>
                                          <p:attrName>style.visibility</p:attrName>
                                        </p:attrNameLst>
                                      </p:cBhvr>
                                      <p:to>
                                        <p:strVal val="visible"/>
                                      </p:to>
                                    </p:set>
                                    <p:animEffect transition="in" filter="wipe(left)">
                                      <p:cBhvr>
                                        <p:cTn id="33" dur="500"/>
                                        <p:tgtEl>
                                          <p:spTgt spid="188438"/>
                                        </p:tgtEl>
                                      </p:cBhvr>
                                    </p:animEffect>
                                  </p:childTnLst>
                                </p:cTn>
                              </p:par>
                              <p:par>
                                <p:cTn id="34" presetID="17" presetClass="entr" presetSubtype="8" fill="hold" grpId="0" nodeType="withEffect">
                                  <p:stCondLst>
                                    <p:cond delay="0"/>
                                  </p:stCondLst>
                                  <p:childTnLst>
                                    <p:set>
                                      <p:cBhvr>
                                        <p:cTn id="35" dur="1" fill="hold">
                                          <p:stCondLst>
                                            <p:cond delay="0"/>
                                          </p:stCondLst>
                                        </p:cTn>
                                        <p:tgtEl>
                                          <p:spTgt spid="188440"/>
                                        </p:tgtEl>
                                        <p:attrNameLst>
                                          <p:attrName>style.visibility</p:attrName>
                                        </p:attrNameLst>
                                      </p:cBhvr>
                                      <p:to>
                                        <p:strVal val="visible"/>
                                      </p:to>
                                    </p:set>
                                    <p:anim calcmode="lin" valueType="num">
                                      <p:cBhvr>
                                        <p:cTn id="36" dur="500" fill="hold"/>
                                        <p:tgtEl>
                                          <p:spTgt spid="188440"/>
                                        </p:tgtEl>
                                        <p:attrNameLst>
                                          <p:attrName>ppt_x</p:attrName>
                                        </p:attrNameLst>
                                      </p:cBhvr>
                                      <p:tavLst>
                                        <p:tav tm="0">
                                          <p:val>
                                            <p:strVal val="#ppt_x-#ppt_w/2"/>
                                          </p:val>
                                        </p:tav>
                                        <p:tav tm="100000">
                                          <p:val>
                                            <p:strVal val="#ppt_x"/>
                                          </p:val>
                                        </p:tav>
                                      </p:tavLst>
                                    </p:anim>
                                    <p:anim calcmode="lin" valueType="num">
                                      <p:cBhvr>
                                        <p:cTn id="37" dur="500" fill="hold"/>
                                        <p:tgtEl>
                                          <p:spTgt spid="188440"/>
                                        </p:tgtEl>
                                        <p:attrNameLst>
                                          <p:attrName>ppt_y</p:attrName>
                                        </p:attrNameLst>
                                      </p:cBhvr>
                                      <p:tavLst>
                                        <p:tav tm="0">
                                          <p:val>
                                            <p:strVal val="#ppt_y"/>
                                          </p:val>
                                        </p:tav>
                                        <p:tav tm="100000">
                                          <p:val>
                                            <p:strVal val="#ppt_y"/>
                                          </p:val>
                                        </p:tav>
                                      </p:tavLst>
                                    </p:anim>
                                    <p:anim calcmode="lin" valueType="num">
                                      <p:cBhvr>
                                        <p:cTn id="38" dur="500" fill="hold"/>
                                        <p:tgtEl>
                                          <p:spTgt spid="188440"/>
                                        </p:tgtEl>
                                        <p:attrNameLst>
                                          <p:attrName>ppt_w</p:attrName>
                                        </p:attrNameLst>
                                      </p:cBhvr>
                                      <p:tavLst>
                                        <p:tav tm="0">
                                          <p:val>
                                            <p:fltVal val="0"/>
                                          </p:val>
                                        </p:tav>
                                        <p:tav tm="100000">
                                          <p:val>
                                            <p:strVal val="#ppt_w"/>
                                          </p:val>
                                        </p:tav>
                                      </p:tavLst>
                                    </p:anim>
                                    <p:anim calcmode="lin" valueType="num">
                                      <p:cBhvr>
                                        <p:cTn id="39" dur="500" fill="hold"/>
                                        <p:tgtEl>
                                          <p:spTgt spid="188440"/>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88428"/>
                                        </p:tgtEl>
                                        <p:attrNameLst>
                                          <p:attrName>style.visibility</p:attrName>
                                        </p:attrNameLst>
                                      </p:cBhvr>
                                      <p:to>
                                        <p:strVal val="visible"/>
                                      </p:to>
                                    </p:set>
                                  </p:childTnLst>
                                </p:cTn>
                              </p:par>
                              <p:par>
                                <p:cTn id="44" presetID="10" presetClass="entr" presetSubtype="0" fill="hold" grpId="0" nodeType="withEffect">
                                  <p:stCondLst>
                                    <p:cond delay="0"/>
                                  </p:stCondLst>
                                  <p:childTnLst>
                                    <p:set>
                                      <p:cBhvr>
                                        <p:cTn id="45" dur="1" fill="hold">
                                          <p:stCondLst>
                                            <p:cond delay="0"/>
                                          </p:stCondLst>
                                        </p:cTn>
                                        <p:tgtEl>
                                          <p:spTgt spid="188419"/>
                                        </p:tgtEl>
                                        <p:attrNameLst>
                                          <p:attrName>style.visibility</p:attrName>
                                        </p:attrNameLst>
                                      </p:cBhvr>
                                      <p:to>
                                        <p:strVal val="visible"/>
                                      </p:to>
                                    </p:set>
                                    <p:animEffect transition="in" filter="fade">
                                      <p:cBhvr>
                                        <p:cTn id="46" dur="2000"/>
                                        <p:tgtEl>
                                          <p:spTgt spid="188419"/>
                                        </p:tgtEl>
                                      </p:cBhvr>
                                    </p:animEffect>
                                  </p:childTnLst>
                                </p:cTn>
                              </p:par>
                              <p:par>
                                <p:cTn id="47" presetID="53" presetClass="entr" presetSubtype="0" fill="hold" grpId="0" nodeType="withEffect">
                                  <p:stCondLst>
                                    <p:cond delay="0"/>
                                  </p:stCondLst>
                                  <p:childTnLst>
                                    <p:set>
                                      <p:cBhvr>
                                        <p:cTn id="48" dur="1" fill="hold">
                                          <p:stCondLst>
                                            <p:cond delay="0"/>
                                          </p:stCondLst>
                                        </p:cTn>
                                        <p:tgtEl>
                                          <p:spTgt spid="188431"/>
                                        </p:tgtEl>
                                        <p:attrNameLst>
                                          <p:attrName>style.visibility</p:attrName>
                                        </p:attrNameLst>
                                      </p:cBhvr>
                                      <p:to>
                                        <p:strVal val="visible"/>
                                      </p:to>
                                    </p:set>
                                    <p:anim calcmode="lin" valueType="num">
                                      <p:cBhvr>
                                        <p:cTn id="49" dur="1000" fill="hold"/>
                                        <p:tgtEl>
                                          <p:spTgt spid="188431"/>
                                        </p:tgtEl>
                                        <p:attrNameLst>
                                          <p:attrName>ppt_w</p:attrName>
                                        </p:attrNameLst>
                                      </p:cBhvr>
                                      <p:tavLst>
                                        <p:tav tm="0">
                                          <p:val>
                                            <p:fltVal val="0"/>
                                          </p:val>
                                        </p:tav>
                                        <p:tav tm="100000">
                                          <p:val>
                                            <p:strVal val="#ppt_w"/>
                                          </p:val>
                                        </p:tav>
                                      </p:tavLst>
                                    </p:anim>
                                    <p:anim calcmode="lin" valueType="num">
                                      <p:cBhvr>
                                        <p:cTn id="50" dur="1000" fill="hold"/>
                                        <p:tgtEl>
                                          <p:spTgt spid="188431"/>
                                        </p:tgtEl>
                                        <p:attrNameLst>
                                          <p:attrName>ppt_h</p:attrName>
                                        </p:attrNameLst>
                                      </p:cBhvr>
                                      <p:tavLst>
                                        <p:tav tm="0">
                                          <p:val>
                                            <p:fltVal val="0"/>
                                          </p:val>
                                        </p:tav>
                                        <p:tav tm="100000">
                                          <p:val>
                                            <p:strVal val="#ppt_h"/>
                                          </p:val>
                                        </p:tav>
                                      </p:tavLst>
                                    </p:anim>
                                    <p:animEffect transition="in" filter="fade">
                                      <p:cBhvr>
                                        <p:cTn id="51" dur="1000"/>
                                        <p:tgtEl>
                                          <p:spTgt spid="18843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88418"/>
                                        </p:tgtEl>
                                        <p:attrNameLst>
                                          <p:attrName>style.visibility</p:attrName>
                                        </p:attrNameLst>
                                      </p:cBhvr>
                                      <p:to>
                                        <p:strVal val="visible"/>
                                      </p:to>
                                    </p:set>
                                    <p:animEffect transition="in" filter="fade">
                                      <p:cBhvr>
                                        <p:cTn id="56" dur="2000"/>
                                        <p:tgtEl>
                                          <p:spTgt spid="18841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88427"/>
                                        </p:tgtEl>
                                        <p:attrNameLst>
                                          <p:attrName>style.visibility</p:attrName>
                                        </p:attrNameLst>
                                      </p:cBhvr>
                                      <p:to>
                                        <p:strVal val="visible"/>
                                      </p:to>
                                    </p:set>
                                    <p:animEffect transition="in" filter="fade">
                                      <p:cBhvr>
                                        <p:cTn id="59" dur="2000"/>
                                        <p:tgtEl>
                                          <p:spTgt spid="188427"/>
                                        </p:tgtEl>
                                      </p:cBhvr>
                                    </p:animEffect>
                                  </p:childTnLst>
                                </p:cTn>
                              </p:par>
                              <p:par>
                                <p:cTn id="60" presetID="53" presetClass="entr" presetSubtype="0" fill="hold" grpId="0" nodeType="withEffect">
                                  <p:stCondLst>
                                    <p:cond delay="0"/>
                                  </p:stCondLst>
                                  <p:childTnLst>
                                    <p:set>
                                      <p:cBhvr>
                                        <p:cTn id="61" dur="1" fill="hold">
                                          <p:stCondLst>
                                            <p:cond delay="0"/>
                                          </p:stCondLst>
                                        </p:cTn>
                                        <p:tgtEl>
                                          <p:spTgt spid="188436"/>
                                        </p:tgtEl>
                                        <p:attrNameLst>
                                          <p:attrName>style.visibility</p:attrName>
                                        </p:attrNameLst>
                                      </p:cBhvr>
                                      <p:to>
                                        <p:strVal val="visible"/>
                                      </p:to>
                                    </p:set>
                                    <p:anim calcmode="lin" valueType="num">
                                      <p:cBhvr>
                                        <p:cTn id="62" dur="1000" fill="hold"/>
                                        <p:tgtEl>
                                          <p:spTgt spid="188436"/>
                                        </p:tgtEl>
                                        <p:attrNameLst>
                                          <p:attrName>ppt_w</p:attrName>
                                        </p:attrNameLst>
                                      </p:cBhvr>
                                      <p:tavLst>
                                        <p:tav tm="0">
                                          <p:val>
                                            <p:fltVal val="0"/>
                                          </p:val>
                                        </p:tav>
                                        <p:tav tm="100000">
                                          <p:val>
                                            <p:strVal val="#ppt_w"/>
                                          </p:val>
                                        </p:tav>
                                      </p:tavLst>
                                    </p:anim>
                                    <p:anim calcmode="lin" valueType="num">
                                      <p:cBhvr>
                                        <p:cTn id="63" dur="1000" fill="hold"/>
                                        <p:tgtEl>
                                          <p:spTgt spid="188436"/>
                                        </p:tgtEl>
                                        <p:attrNameLst>
                                          <p:attrName>ppt_h</p:attrName>
                                        </p:attrNameLst>
                                      </p:cBhvr>
                                      <p:tavLst>
                                        <p:tav tm="0">
                                          <p:val>
                                            <p:fltVal val="0"/>
                                          </p:val>
                                        </p:tav>
                                        <p:tav tm="100000">
                                          <p:val>
                                            <p:strVal val="#ppt_h"/>
                                          </p:val>
                                        </p:tav>
                                      </p:tavLst>
                                    </p:anim>
                                    <p:animEffect transition="in" filter="fade">
                                      <p:cBhvr>
                                        <p:cTn id="64" dur="1000"/>
                                        <p:tgtEl>
                                          <p:spTgt spid="188436"/>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88432"/>
                                        </p:tgtEl>
                                        <p:attrNameLst>
                                          <p:attrName>style.visibility</p:attrName>
                                        </p:attrNameLst>
                                      </p:cBhvr>
                                      <p:to>
                                        <p:strVal val="visible"/>
                                      </p:to>
                                    </p:set>
                                    <p:animEffect transition="in" filter="fade">
                                      <p:cBhvr>
                                        <p:cTn id="69" dur="1000"/>
                                        <p:tgtEl>
                                          <p:spTgt spid="188432"/>
                                        </p:tgtEl>
                                      </p:cBhvr>
                                    </p:animEffect>
                                    <p:anim calcmode="lin" valueType="num">
                                      <p:cBhvr>
                                        <p:cTn id="70" dur="1000" fill="hold"/>
                                        <p:tgtEl>
                                          <p:spTgt spid="188432"/>
                                        </p:tgtEl>
                                        <p:attrNameLst>
                                          <p:attrName>ppt_x</p:attrName>
                                        </p:attrNameLst>
                                      </p:cBhvr>
                                      <p:tavLst>
                                        <p:tav tm="0">
                                          <p:val>
                                            <p:strVal val="#ppt_x"/>
                                          </p:val>
                                        </p:tav>
                                        <p:tav tm="100000">
                                          <p:val>
                                            <p:strVal val="#ppt_x"/>
                                          </p:val>
                                        </p:tav>
                                      </p:tavLst>
                                    </p:anim>
                                    <p:anim calcmode="lin" valueType="num">
                                      <p:cBhvr>
                                        <p:cTn id="71" dur="1000" fill="hold"/>
                                        <p:tgtEl>
                                          <p:spTgt spid="188432"/>
                                        </p:tgtEl>
                                        <p:attrNameLst>
                                          <p:attrName>ppt_y</p:attrName>
                                        </p:attrNameLst>
                                      </p:cBhvr>
                                      <p:tavLst>
                                        <p:tav tm="0">
                                          <p:val>
                                            <p:strVal val="#ppt_y+.1"/>
                                          </p:val>
                                        </p:tav>
                                        <p:tav tm="100000">
                                          <p:val>
                                            <p:strVal val="#ppt_y"/>
                                          </p:val>
                                        </p:tav>
                                      </p:tavLst>
                                    </p:anim>
                                  </p:childTnLst>
                                </p:cTn>
                              </p:par>
                            </p:childTnLst>
                          </p:cTn>
                        </p:par>
                        <p:par>
                          <p:cTn id="72" fill="hold">
                            <p:stCondLst>
                              <p:cond delay="1000"/>
                            </p:stCondLst>
                            <p:childTnLst>
                              <p:par>
                                <p:cTn id="73" presetID="22" presetClass="entr" presetSubtype="2" fill="hold" nodeType="afterEffect">
                                  <p:stCondLst>
                                    <p:cond delay="0"/>
                                  </p:stCondLst>
                                  <p:childTnLst>
                                    <p:set>
                                      <p:cBhvr>
                                        <p:cTn id="74" dur="1" fill="hold">
                                          <p:stCondLst>
                                            <p:cond delay="0"/>
                                          </p:stCondLst>
                                        </p:cTn>
                                        <p:tgtEl>
                                          <p:spTgt spid="188439"/>
                                        </p:tgtEl>
                                        <p:attrNameLst>
                                          <p:attrName>style.visibility</p:attrName>
                                        </p:attrNameLst>
                                      </p:cBhvr>
                                      <p:to>
                                        <p:strVal val="visible"/>
                                      </p:to>
                                    </p:set>
                                    <p:animEffect transition="in" filter="wipe(right)">
                                      <p:cBhvr>
                                        <p:cTn id="75" dur="500"/>
                                        <p:tgtEl>
                                          <p:spTgt spid="188439"/>
                                        </p:tgtEl>
                                      </p:cBhvr>
                                    </p:animEffect>
                                  </p:childTnLst>
                                </p:cTn>
                              </p:par>
                              <p:par>
                                <p:cTn id="76" presetID="17" presetClass="entr" presetSubtype="2" fill="hold" grpId="0" nodeType="withEffect">
                                  <p:stCondLst>
                                    <p:cond delay="0"/>
                                  </p:stCondLst>
                                  <p:childTnLst>
                                    <p:set>
                                      <p:cBhvr>
                                        <p:cTn id="77" dur="1" fill="hold">
                                          <p:stCondLst>
                                            <p:cond delay="0"/>
                                          </p:stCondLst>
                                        </p:cTn>
                                        <p:tgtEl>
                                          <p:spTgt spid="188441"/>
                                        </p:tgtEl>
                                        <p:attrNameLst>
                                          <p:attrName>style.visibility</p:attrName>
                                        </p:attrNameLst>
                                      </p:cBhvr>
                                      <p:to>
                                        <p:strVal val="visible"/>
                                      </p:to>
                                    </p:set>
                                    <p:anim calcmode="lin" valueType="num">
                                      <p:cBhvr>
                                        <p:cTn id="78" dur="500" fill="hold"/>
                                        <p:tgtEl>
                                          <p:spTgt spid="188441"/>
                                        </p:tgtEl>
                                        <p:attrNameLst>
                                          <p:attrName>ppt_x</p:attrName>
                                        </p:attrNameLst>
                                      </p:cBhvr>
                                      <p:tavLst>
                                        <p:tav tm="0">
                                          <p:val>
                                            <p:strVal val="#ppt_x+#ppt_w/2"/>
                                          </p:val>
                                        </p:tav>
                                        <p:tav tm="100000">
                                          <p:val>
                                            <p:strVal val="#ppt_x"/>
                                          </p:val>
                                        </p:tav>
                                      </p:tavLst>
                                    </p:anim>
                                    <p:anim calcmode="lin" valueType="num">
                                      <p:cBhvr>
                                        <p:cTn id="79" dur="500" fill="hold"/>
                                        <p:tgtEl>
                                          <p:spTgt spid="188441"/>
                                        </p:tgtEl>
                                        <p:attrNameLst>
                                          <p:attrName>ppt_y</p:attrName>
                                        </p:attrNameLst>
                                      </p:cBhvr>
                                      <p:tavLst>
                                        <p:tav tm="0">
                                          <p:val>
                                            <p:strVal val="#ppt_y"/>
                                          </p:val>
                                        </p:tav>
                                        <p:tav tm="100000">
                                          <p:val>
                                            <p:strVal val="#ppt_y"/>
                                          </p:val>
                                        </p:tav>
                                      </p:tavLst>
                                    </p:anim>
                                    <p:anim calcmode="lin" valueType="num">
                                      <p:cBhvr>
                                        <p:cTn id="80" dur="500" fill="hold"/>
                                        <p:tgtEl>
                                          <p:spTgt spid="188441"/>
                                        </p:tgtEl>
                                        <p:attrNameLst>
                                          <p:attrName>ppt_w</p:attrName>
                                        </p:attrNameLst>
                                      </p:cBhvr>
                                      <p:tavLst>
                                        <p:tav tm="0">
                                          <p:val>
                                            <p:fltVal val="0"/>
                                          </p:val>
                                        </p:tav>
                                        <p:tav tm="100000">
                                          <p:val>
                                            <p:strVal val="#ppt_w"/>
                                          </p:val>
                                        </p:tav>
                                      </p:tavLst>
                                    </p:anim>
                                    <p:anim calcmode="lin" valueType="num">
                                      <p:cBhvr>
                                        <p:cTn id="81" dur="500" fill="hold"/>
                                        <p:tgtEl>
                                          <p:spTgt spid="18844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8" grpId="0" animBg="1"/>
      <p:bldP spid="188419" grpId="0" animBg="1"/>
      <p:bldP spid="188427" grpId="0" animBg="1"/>
      <p:bldP spid="188428" grpId="0" animBg="1"/>
      <p:bldP spid="188429" grpId="0" animBg="1"/>
      <p:bldP spid="188431" grpId="0" animBg="1"/>
      <p:bldP spid="188432" grpId="0" animBg="1"/>
      <p:bldP spid="188436" grpId="0" animBg="1"/>
      <p:bldP spid="188437" grpId="0" animBg="1"/>
      <p:bldP spid="188440" grpId="0"/>
      <p:bldP spid="188441" grpId="0"/>
      <p:bldP spid="188443" grpId="0"/>
      <p:bldP spid="188448" grpId="0" animBg="1"/>
      <p:bldP spid="188425" grpId="0" animBg="1"/>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p:spPr>
        <p:txBody>
          <a:bodyPr/>
          <a:lstStyle/>
          <a:p>
            <a:fld id="{EAA86040-0DD4-D34D-8339-B0F8D589B6E2}" type="slidenum">
              <a:rPr lang="en-US" smtClean="0">
                <a:latin typeface="Arial" charset="0"/>
              </a:rPr>
              <a:pPr/>
              <a:t>12</a:t>
            </a:fld>
            <a:endParaRPr lang="en-US" smtClean="0">
              <a:latin typeface="Arial" charset="0"/>
            </a:endParaRPr>
          </a:p>
        </p:txBody>
      </p:sp>
      <p:pic>
        <p:nvPicPr>
          <p:cNvPr id="47107" name="Picture 1027"/>
          <p:cNvPicPr>
            <a:picLocks noGrp="1" noChangeAspect="1" noChangeArrowheads="1"/>
          </p:cNvPicPr>
          <p:nvPr>
            <p:ph idx="1"/>
          </p:nvPr>
        </p:nvPicPr>
        <p:blipFill>
          <a:blip r:embed="rId3">
            <a:clrChange>
              <a:clrFrom>
                <a:srgbClr val="FFFFFF"/>
              </a:clrFrom>
              <a:clrTo>
                <a:srgbClr val="FFFFFF">
                  <a:alpha val="0"/>
                </a:srgbClr>
              </a:clrTo>
            </a:clrChange>
          </a:blip>
          <a:srcRect l="-26" t="-38" r="26" b="1891"/>
          <a:stretch>
            <a:fillRect/>
          </a:stretch>
        </p:blipFill>
        <p:spPr>
          <a:xfrm rot="21525396">
            <a:off x="152400" y="1089025"/>
            <a:ext cx="7934325" cy="5768975"/>
          </a:xfrm>
        </p:spPr>
      </p:pic>
      <p:sp>
        <p:nvSpPr>
          <p:cNvPr id="140293" name="Oval 1029">
            <a:hlinkClick r:id="rId4" action="ppaction://hlinkpres?slideindex=4&amp;slidetitle=Needs-Satisfaction Curve of a Technology"/>
          </p:cNvPr>
          <p:cNvSpPr>
            <a:spLocks noChangeArrowheads="1"/>
          </p:cNvSpPr>
          <p:nvPr/>
        </p:nvSpPr>
        <p:spPr bwMode="auto">
          <a:xfrm>
            <a:off x="0" y="6248400"/>
            <a:ext cx="2362200" cy="457200"/>
          </a:xfrm>
          <a:prstGeom prst="ellipse">
            <a:avLst/>
          </a:prstGeom>
          <a:solidFill>
            <a:srgbClr val="CCFFFF">
              <a:alpha val="25000"/>
            </a:srgbClr>
          </a:solidFill>
          <a:ln w="9525">
            <a:solidFill>
              <a:schemeClr val="folHlink"/>
            </a:solidFill>
            <a:miter lim="800000"/>
            <a:headEnd/>
            <a:tailEnd/>
          </a:ln>
          <a:effectLst>
            <a:outerShdw blurRad="63500" dist="35921" dir="2700000" algn="ctr" rotWithShape="0">
              <a:srgbClr val="A6B1FF">
                <a:alpha val="39999"/>
              </a:srgbClr>
            </a:outerShdw>
          </a:effectLst>
        </p:spPr>
        <p:txBody>
          <a:bodyPr wrap="none" anchor="ctr">
            <a:prstTxWarp prst="textNoShape">
              <a:avLst/>
            </a:prstTxWarp>
          </a:bodyPr>
          <a:lstStyle/>
          <a:p>
            <a:pPr>
              <a:defRPr/>
            </a:pPr>
            <a:r>
              <a:rPr lang="en-US" sz="1000">
                <a:solidFill>
                  <a:schemeClr val="tx1"/>
                </a:solidFill>
                <a:latin typeface="Palatino" pitchFamily="-108" charset="0"/>
              </a:rPr>
              <a:t>Figure scanned from </a:t>
            </a:r>
            <a:r>
              <a:rPr lang="en-US" sz="1000" i="1">
                <a:solidFill>
                  <a:schemeClr val="tx1"/>
                </a:solidFill>
                <a:latin typeface="Palatino" pitchFamily="-108" charset="0"/>
              </a:rPr>
              <a:t>Norman</a:t>
            </a:r>
            <a:r>
              <a:rPr lang="en-US" sz="1000">
                <a:solidFill>
                  <a:schemeClr val="tx1"/>
                </a:solidFill>
                <a:latin typeface="Palatino" pitchFamily="-108" charset="0"/>
              </a:rPr>
              <a:t>.</a:t>
            </a:r>
          </a:p>
          <a:p>
            <a:pPr>
              <a:defRPr/>
            </a:pPr>
            <a:r>
              <a:rPr lang="en-US" sz="1000">
                <a:solidFill>
                  <a:schemeClr val="tx1"/>
                </a:solidFill>
                <a:latin typeface="Palatino" pitchFamily="-108" charset="0"/>
              </a:rPr>
              <a:t>Adapted from </a:t>
            </a:r>
            <a:r>
              <a:rPr lang="en-US" sz="1000" i="1">
                <a:solidFill>
                  <a:schemeClr val="tx1"/>
                </a:solidFill>
                <a:latin typeface="Palatino" pitchFamily="-108" charset="0"/>
              </a:rPr>
              <a:t>Christensen</a:t>
            </a:r>
            <a:r>
              <a:rPr lang="en-US" sz="1000">
                <a:solidFill>
                  <a:schemeClr val="tx1"/>
                </a:solidFill>
                <a:latin typeface="Palatino" pitchFamily="-108" charset="0"/>
              </a:rPr>
              <a:t>.</a:t>
            </a:r>
            <a:endParaRPr lang="en-US">
              <a:solidFill>
                <a:schemeClr val="tx1"/>
              </a:solidFill>
              <a:latin typeface="Tahoma" pitchFamily="-108" charset="0"/>
            </a:endParaRPr>
          </a:p>
        </p:txBody>
      </p:sp>
      <p:sp>
        <p:nvSpPr>
          <p:cNvPr id="47109" name="Rectangle 1026"/>
          <p:cNvSpPr>
            <a:spLocks noGrp="1" noChangeArrowheads="1"/>
          </p:cNvSpPr>
          <p:nvPr>
            <p:ph type="title"/>
          </p:nvPr>
        </p:nvSpPr>
        <p:spPr/>
        <p:txBody>
          <a:bodyPr/>
          <a:lstStyle/>
          <a:p>
            <a:pPr eaLnBrk="1" hangingPunct="1">
              <a:lnSpc>
                <a:spcPct val="90000"/>
              </a:lnSpc>
            </a:pPr>
            <a:r>
              <a:rPr lang="en-US" sz="4000"/>
              <a:t>Needs-Satisfaction Curve</a:t>
            </a:r>
            <a:br>
              <a:rPr lang="en-US" sz="4000"/>
            </a:br>
            <a:r>
              <a:rPr lang="en-US" sz="4000"/>
              <a:t>of a Technology</a:t>
            </a:r>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Slide Number Placeholder 3"/>
          <p:cNvSpPr>
            <a:spLocks noGrp="1"/>
          </p:cNvSpPr>
          <p:nvPr>
            <p:ph type="sldNum" sz="quarter" idx="12"/>
          </p:nvPr>
        </p:nvSpPr>
        <p:spPr>
          <a:noFill/>
        </p:spPr>
        <p:txBody>
          <a:bodyPr/>
          <a:lstStyle/>
          <a:p>
            <a:fld id="{A92058EF-40F5-EC4A-97AB-D29E39CA0ED8}" type="slidenum">
              <a:rPr lang="en-US" smtClean="0">
                <a:latin typeface="Arial" charset="0"/>
              </a:rPr>
              <a:pPr/>
              <a:t>13</a:t>
            </a:fld>
            <a:endParaRPr lang="en-US" smtClean="0">
              <a:latin typeface="Arial" charset="0"/>
            </a:endParaRPr>
          </a:p>
        </p:txBody>
      </p:sp>
      <p:pic>
        <p:nvPicPr>
          <p:cNvPr id="49155" name="Picture 2"/>
          <p:cNvPicPr>
            <a:picLocks noGrp="1" noChangeAspect="1" noChangeArrowheads="1"/>
          </p:cNvPicPr>
          <p:nvPr>
            <p:ph idx="4294967295"/>
          </p:nvPr>
        </p:nvPicPr>
        <p:blipFill>
          <a:blip r:embed="rId3">
            <a:clrChange>
              <a:clrFrom>
                <a:srgbClr val="FFFFFF"/>
              </a:clrFrom>
              <a:clrTo>
                <a:srgbClr val="FFFFFF">
                  <a:alpha val="0"/>
                </a:srgbClr>
              </a:clrTo>
            </a:clrChange>
          </a:blip>
          <a:srcRect/>
          <a:stretch>
            <a:fillRect/>
          </a:stretch>
        </p:blipFill>
        <p:spPr>
          <a:xfrm rot="30823">
            <a:off x="914400" y="685800"/>
            <a:ext cx="7315200" cy="5486400"/>
          </a:xfrm>
        </p:spPr>
      </p:pic>
      <p:sp>
        <p:nvSpPr>
          <p:cNvPr id="49156" name="AutoShape 3"/>
          <p:cNvSpPr>
            <a:spLocks noChangeArrowheads="1"/>
          </p:cNvSpPr>
          <p:nvPr/>
        </p:nvSpPr>
        <p:spPr bwMode="auto">
          <a:xfrm>
            <a:off x="323850" y="6281738"/>
            <a:ext cx="1722438" cy="315912"/>
          </a:xfrm>
          <a:prstGeom prst="roundRect">
            <a:avLst>
              <a:gd name="adj" fmla="val 16667"/>
            </a:avLst>
          </a:prstGeom>
          <a:solidFill>
            <a:srgbClr val="FFFF99"/>
          </a:solidFill>
          <a:ln w="9525">
            <a:solidFill>
              <a:schemeClr val="tx1"/>
            </a:solidFill>
            <a:miter lim="800000"/>
            <a:headEnd/>
            <a:tailEnd/>
          </a:ln>
        </p:spPr>
        <p:txBody>
          <a:bodyPr wrap="none" anchor="ctr">
            <a:prstTxWarp prst="textNoShape">
              <a:avLst/>
            </a:prstTxWarp>
            <a:spAutoFit/>
          </a:bodyPr>
          <a:lstStyle/>
          <a:p>
            <a:pPr>
              <a:lnSpc>
                <a:spcPct val="70000"/>
              </a:lnSpc>
            </a:pPr>
            <a:r>
              <a:rPr lang="en-US" sz="1800">
                <a:solidFill>
                  <a:schemeClr val="tx1"/>
                </a:solidFill>
                <a:latin typeface="Lucida Bright" charset="0"/>
              </a:rPr>
              <a:t>D. A. Norman</a:t>
            </a:r>
            <a:endParaRPr lang="en-US">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Slide Number Placeholder 5"/>
          <p:cNvSpPr>
            <a:spLocks noGrp="1"/>
          </p:cNvSpPr>
          <p:nvPr>
            <p:ph type="sldNum" sz="quarter" idx="12"/>
          </p:nvPr>
        </p:nvSpPr>
        <p:spPr>
          <a:noFill/>
        </p:spPr>
        <p:txBody>
          <a:bodyPr/>
          <a:lstStyle/>
          <a:p>
            <a:fld id="{FCFFECF0-04C7-B942-B39A-BAC06A315DE1}" type="slidenum">
              <a:rPr lang="en-US" smtClean="0">
                <a:latin typeface="Arial" charset="0"/>
              </a:rPr>
              <a:pPr/>
              <a:t>14</a:t>
            </a:fld>
            <a:endParaRPr lang="en-US" smtClean="0">
              <a:latin typeface="Arial" charset="0"/>
            </a:endParaRPr>
          </a:p>
        </p:txBody>
      </p:sp>
      <p:sp>
        <p:nvSpPr>
          <p:cNvPr id="51203" name="Rectangle 4"/>
          <p:cNvSpPr>
            <a:spLocks noGrp="1" noChangeArrowheads="1"/>
          </p:cNvSpPr>
          <p:nvPr>
            <p:ph type="title"/>
          </p:nvPr>
        </p:nvSpPr>
        <p:spPr/>
        <p:txBody>
          <a:bodyPr/>
          <a:lstStyle/>
          <a:p>
            <a:pPr eaLnBrk="1" hangingPunct="1"/>
            <a:r>
              <a:rPr lang="en-US"/>
              <a:t>Range of HCI</a:t>
            </a:r>
          </a:p>
        </p:txBody>
      </p:sp>
      <p:sp>
        <p:nvSpPr>
          <p:cNvPr id="51204" name="Rectangle 5"/>
          <p:cNvSpPr>
            <a:spLocks noGrp="1" noChangeArrowheads="1"/>
          </p:cNvSpPr>
          <p:nvPr>
            <p:ph type="body" idx="1"/>
          </p:nvPr>
        </p:nvSpPr>
        <p:spPr/>
        <p:txBody>
          <a:bodyPr/>
          <a:lstStyle/>
          <a:p>
            <a:pPr lvl="1" eaLnBrk="1" hangingPunct="1">
              <a:buClr>
                <a:schemeClr val="folHlink"/>
              </a:buClr>
              <a:buFont typeface="Wingdings" charset="2"/>
              <a:buChar char="§"/>
            </a:pPr>
            <a:r>
              <a:rPr lang="en-US" b="1"/>
              <a:t>Broad</a:t>
            </a:r>
            <a:endParaRPr lang="en-US"/>
          </a:p>
          <a:p>
            <a:pPr lvl="1" eaLnBrk="1" hangingPunct="1">
              <a:buClr>
                <a:schemeClr val="folHlink"/>
              </a:buClr>
              <a:buFont typeface="Wingdings" charset="2"/>
              <a:buChar char="§"/>
            </a:pPr>
            <a:r>
              <a:rPr lang="en-US"/>
              <a:t>Automobiles, manufacturing, assembly, business offices, kitchens</a:t>
            </a:r>
          </a:p>
          <a:p>
            <a:pPr lvl="1" eaLnBrk="1" hangingPunct="1">
              <a:buClr>
                <a:schemeClr val="folHlink"/>
              </a:buClr>
              <a:buFont typeface="Wingdings" charset="2"/>
              <a:buChar char="§"/>
            </a:pPr>
            <a:r>
              <a:rPr lang="en-US"/>
              <a:t>Traditionally work only, but now leisure too</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Slide Number Placeholder 5"/>
          <p:cNvSpPr>
            <a:spLocks noGrp="1"/>
          </p:cNvSpPr>
          <p:nvPr>
            <p:ph type="sldNum" sz="quarter" idx="12"/>
          </p:nvPr>
        </p:nvSpPr>
        <p:spPr>
          <a:noFill/>
        </p:spPr>
        <p:txBody>
          <a:bodyPr/>
          <a:lstStyle/>
          <a:p>
            <a:fld id="{D4212AA5-5830-D047-A7BB-2CB645AC29DD}" type="slidenum">
              <a:rPr lang="en-US" smtClean="0">
                <a:latin typeface="Arial" charset="0"/>
              </a:rPr>
              <a:pPr/>
              <a:t>15</a:t>
            </a:fld>
            <a:endParaRPr lang="en-US" smtClean="0">
              <a:latin typeface="Arial" charset="0"/>
            </a:endParaRPr>
          </a:p>
        </p:txBody>
      </p:sp>
      <p:sp>
        <p:nvSpPr>
          <p:cNvPr id="53251" name="Rectangle 2"/>
          <p:cNvSpPr>
            <a:spLocks noGrp="1" noChangeArrowheads="1"/>
          </p:cNvSpPr>
          <p:nvPr>
            <p:ph type="title"/>
          </p:nvPr>
        </p:nvSpPr>
        <p:spPr>
          <a:noFill/>
        </p:spPr>
        <p:txBody>
          <a:bodyPr lIns="90488" tIns="44450" rIns="90488" bIns="44450"/>
          <a:lstStyle/>
          <a:p>
            <a:pPr eaLnBrk="1" hangingPunct="1"/>
            <a:r>
              <a:rPr lang="en-US"/>
              <a:t>Priorities in HCI</a:t>
            </a:r>
          </a:p>
        </p:txBody>
      </p:sp>
      <p:sp>
        <p:nvSpPr>
          <p:cNvPr id="53252" name="Rectangle 3"/>
          <p:cNvSpPr>
            <a:spLocks noGrp="1" noChangeArrowheads="1"/>
          </p:cNvSpPr>
          <p:nvPr>
            <p:ph type="body" idx="1"/>
          </p:nvPr>
        </p:nvSpPr>
        <p:spPr>
          <a:noFill/>
        </p:spPr>
        <p:txBody>
          <a:bodyPr lIns="90488" tIns="44450" rIns="90488" bIns="44450"/>
          <a:lstStyle/>
          <a:p>
            <a:pPr eaLnBrk="1" hangingPunct="1"/>
            <a:r>
              <a:rPr lang="en-US"/>
              <a:t>Centralise the user</a:t>
            </a:r>
          </a:p>
          <a:p>
            <a:pPr eaLnBrk="1" hangingPunct="1"/>
            <a:r>
              <a:rPr lang="en-US"/>
              <a:t>But economics and politics matter</a:t>
            </a:r>
          </a:p>
          <a:p>
            <a:pPr eaLnBrk="1" hangingPunct="1">
              <a:buFont typeface="Webdings" charset="2"/>
              <a:buChar char="4"/>
            </a:pPr>
            <a:r>
              <a:rPr lang="en-US"/>
              <a:t>Trade-offs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Slide Number Placeholder 5"/>
          <p:cNvSpPr>
            <a:spLocks noGrp="1"/>
          </p:cNvSpPr>
          <p:nvPr>
            <p:ph type="sldNum" sz="quarter" idx="12"/>
          </p:nvPr>
        </p:nvSpPr>
        <p:spPr>
          <a:noFill/>
        </p:spPr>
        <p:txBody>
          <a:bodyPr/>
          <a:lstStyle/>
          <a:p>
            <a:fld id="{B9F82683-FCA8-A245-AAAE-1E7D3EA33FF7}" type="slidenum">
              <a:rPr lang="en-US" smtClean="0">
                <a:latin typeface="Arial" charset="0"/>
              </a:rPr>
              <a:pPr/>
              <a:t>16</a:t>
            </a:fld>
            <a:endParaRPr lang="en-US" smtClean="0">
              <a:latin typeface="Arial" charset="0"/>
            </a:endParaRPr>
          </a:p>
        </p:txBody>
      </p:sp>
      <p:sp>
        <p:nvSpPr>
          <p:cNvPr id="55299" name="Rectangle 2"/>
          <p:cNvSpPr>
            <a:spLocks noGrp="1" noChangeArrowheads="1"/>
          </p:cNvSpPr>
          <p:nvPr>
            <p:ph type="title"/>
          </p:nvPr>
        </p:nvSpPr>
        <p:spPr/>
        <p:txBody>
          <a:bodyPr/>
          <a:lstStyle/>
          <a:p>
            <a:pPr eaLnBrk="1" hangingPunct="1"/>
            <a:r>
              <a:rPr lang="en-US"/>
              <a:t>One Level of Interaction</a:t>
            </a:r>
          </a:p>
        </p:txBody>
      </p:sp>
      <p:sp>
        <p:nvSpPr>
          <p:cNvPr id="122884" name="Oval 4"/>
          <p:cNvSpPr>
            <a:spLocks noChangeArrowheads="1"/>
          </p:cNvSpPr>
          <p:nvPr/>
        </p:nvSpPr>
        <p:spPr bwMode="auto">
          <a:xfrm>
            <a:off x="3543300" y="1752600"/>
            <a:ext cx="2057400" cy="2057400"/>
          </a:xfrm>
          <a:prstGeom prst="ellipse">
            <a:avLst/>
          </a:prstGeom>
          <a:solidFill>
            <a:schemeClr val="folHlink"/>
          </a:solidFill>
          <a:ln w="9525">
            <a:solidFill>
              <a:srgbClr val="CCFFFF"/>
            </a:solidFill>
            <a:miter lim="800000"/>
            <a:headEnd/>
            <a:tailEnd/>
          </a:ln>
          <a:effectLst>
            <a:outerShdw blurRad="63500" dist="35921" dir="2700000" algn="ctr" rotWithShape="0">
              <a:schemeClr val="bg2"/>
            </a:outerShdw>
          </a:effectLst>
        </p:spPr>
        <p:txBody>
          <a:bodyPr wrap="none" anchor="ctr">
            <a:prstTxWarp prst="textNoShape">
              <a:avLst/>
            </a:prstTxWarp>
          </a:bodyPr>
          <a:lstStyle/>
          <a:p>
            <a:pPr>
              <a:defRPr/>
            </a:pPr>
            <a:r>
              <a:rPr lang="en-US">
                <a:solidFill>
                  <a:schemeClr val="tx1"/>
                </a:solidFill>
                <a:latin typeface="Tahoma" pitchFamily="-108" charset="0"/>
              </a:rPr>
              <a:t>Organization’s</a:t>
            </a:r>
          </a:p>
          <a:p>
            <a:pPr>
              <a:defRPr/>
            </a:pPr>
            <a:r>
              <a:rPr lang="en-US">
                <a:solidFill>
                  <a:schemeClr val="tx1"/>
                </a:solidFill>
                <a:latin typeface="Tahoma" pitchFamily="-108" charset="0"/>
              </a:rPr>
              <a:t>Goal</a:t>
            </a:r>
          </a:p>
        </p:txBody>
      </p:sp>
      <p:sp>
        <p:nvSpPr>
          <p:cNvPr id="122885" name="Oval 5"/>
          <p:cNvSpPr>
            <a:spLocks noChangeArrowheads="1"/>
          </p:cNvSpPr>
          <p:nvPr/>
        </p:nvSpPr>
        <p:spPr bwMode="auto">
          <a:xfrm>
            <a:off x="1371600" y="3848100"/>
            <a:ext cx="2057400" cy="2057400"/>
          </a:xfrm>
          <a:prstGeom prst="ellipse">
            <a:avLst/>
          </a:prstGeom>
          <a:solidFill>
            <a:schemeClr val="folHlink"/>
          </a:solidFill>
          <a:ln w="9525">
            <a:solidFill>
              <a:srgbClr val="CCFFFF"/>
            </a:solidFill>
            <a:miter lim="800000"/>
            <a:headEnd/>
            <a:tailEnd/>
          </a:ln>
          <a:effectLst>
            <a:outerShdw blurRad="63500" dist="35921" dir="2700000" algn="ctr" rotWithShape="0">
              <a:schemeClr val="bg2"/>
            </a:outerShdw>
          </a:effectLst>
        </p:spPr>
        <p:txBody>
          <a:bodyPr wrap="none" anchor="ctr">
            <a:prstTxWarp prst="textNoShape">
              <a:avLst/>
            </a:prstTxWarp>
          </a:bodyPr>
          <a:lstStyle/>
          <a:p>
            <a:pPr>
              <a:defRPr/>
            </a:pPr>
            <a:r>
              <a:rPr lang="en-US">
                <a:solidFill>
                  <a:schemeClr val="tx1"/>
                </a:solidFill>
                <a:latin typeface="Tahoma" pitchFamily="-108" charset="0"/>
              </a:rPr>
              <a:t>Social</a:t>
            </a:r>
          </a:p>
          <a:p>
            <a:pPr>
              <a:defRPr/>
            </a:pPr>
            <a:r>
              <a:rPr lang="en-US">
                <a:solidFill>
                  <a:schemeClr val="tx1"/>
                </a:solidFill>
                <a:latin typeface="Tahoma" pitchFamily="-108" charset="0"/>
              </a:rPr>
              <a:t>system</a:t>
            </a:r>
          </a:p>
        </p:txBody>
      </p:sp>
      <p:sp>
        <p:nvSpPr>
          <p:cNvPr id="122886" name="Oval 6"/>
          <p:cNvSpPr>
            <a:spLocks noChangeArrowheads="1"/>
          </p:cNvSpPr>
          <p:nvPr/>
        </p:nvSpPr>
        <p:spPr bwMode="auto">
          <a:xfrm>
            <a:off x="5676900" y="3848100"/>
            <a:ext cx="2057400" cy="2057400"/>
          </a:xfrm>
          <a:prstGeom prst="ellipse">
            <a:avLst/>
          </a:prstGeom>
          <a:solidFill>
            <a:schemeClr val="folHlink"/>
          </a:solidFill>
          <a:ln w="9525">
            <a:solidFill>
              <a:srgbClr val="CCFFFF"/>
            </a:solidFill>
            <a:miter lim="800000"/>
            <a:headEnd/>
            <a:tailEnd/>
          </a:ln>
          <a:effectLst>
            <a:outerShdw blurRad="63500" dist="35921" dir="2700000" algn="ctr" rotWithShape="0">
              <a:schemeClr val="bg2"/>
            </a:outerShdw>
          </a:effectLst>
        </p:spPr>
        <p:txBody>
          <a:bodyPr wrap="none" anchor="ctr">
            <a:prstTxWarp prst="textNoShape">
              <a:avLst/>
            </a:prstTxWarp>
          </a:bodyPr>
          <a:lstStyle/>
          <a:p>
            <a:pPr>
              <a:defRPr/>
            </a:pPr>
            <a:r>
              <a:rPr lang="en-US">
                <a:solidFill>
                  <a:schemeClr val="tx1"/>
                </a:solidFill>
                <a:latin typeface="Tahoma" pitchFamily="-108" charset="0"/>
              </a:rPr>
              <a:t>Technical</a:t>
            </a:r>
          </a:p>
          <a:p>
            <a:pPr>
              <a:defRPr/>
            </a:pPr>
            <a:r>
              <a:rPr lang="en-US">
                <a:solidFill>
                  <a:schemeClr val="tx1"/>
                </a:solidFill>
                <a:latin typeface="Tahoma" pitchFamily="-108" charset="0"/>
              </a:rPr>
              <a:t>system</a:t>
            </a:r>
          </a:p>
        </p:txBody>
      </p:sp>
      <p:cxnSp>
        <p:nvCxnSpPr>
          <p:cNvPr id="55303" name="AutoShape 7"/>
          <p:cNvCxnSpPr>
            <a:cxnSpLocks noChangeShapeType="1"/>
            <a:stCxn id="122884" idx="3"/>
            <a:endCxn id="122885" idx="7"/>
          </p:cNvCxnSpPr>
          <p:nvPr/>
        </p:nvCxnSpPr>
        <p:spPr bwMode="auto">
          <a:xfrm flipH="1">
            <a:off x="3127375" y="3508375"/>
            <a:ext cx="717550" cy="641350"/>
          </a:xfrm>
          <a:prstGeom prst="straightConnector1">
            <a:avLst/>
          </a:prstGeom>
          <a:noFill/>
          <a:ln w="44450">
            <a:solidFill>
              <a:schemeClr val="accent2">
                <a:alpha val="50195"/>
              </a:schemeClr>
            </a:solidFill>
            <a:miter lim="800000"/>
            <a:headEnd/>
            <a:tailEnd/>
          </a:ln>
        </p:spPr>
      </p:cxnSp>
      <p:cxnSp>
        <p:nvCxnSpPr>
          <p:cNvPr id="55304" name="AutoShape 8"/>
          <p:cNvCxnSpPr>
            <a:cxnSpLocks noChangeShapeType="1"/>
            <a:stCxn id="122884" idx="5"/>
            <a:endCxn id="122886" idx="1"/>
          </p:cNvCxnSpPr>
          <p:nvPr/>
        </p:nvCxnSpPr>
        <p:spPr bwMode="auto">
          <a:xfrm>
            <a:off x="5299075" y="3508375"/>
            <a:ext cx="679450" cy="641350"/>
          </a:xfrm>
          <a:prstGeom prst="straightConnector1">
            <a:avLst/>
          </a:prstGeom>
          <a:noFill/>
          <a:ln w="44450">
            <a:solidFill>
              <a:schemeClr val="accent2">
                <a:alpha val="50195"/>
              </a:schemeClr>
            </a:solidFill>
            <a:miter lim="800000"/>
            <a:headEnd/>
            <a:tailEnd/>
          </a:ln>
        </p:spPr>
      </p:cxnSp>
      <p:cxnSp>
        <p:nvCxnSpPr>
          <p:cNvPr id="55305" name="AutoShape 9"/>
          <p:cNvCxnSpPr>
            <a:cxnSpLocks noChangeShapeType="1"/>
            <a:stCxn id="122885" idx="6"/>
            <a:endCxn id="122886" idx="2"/>
          </p:cNvCxnSpPr>
          <p:nvPr/>
        </p:nvCxnSpPr>
        <p:spPr bwMode="auto">
          <a:xfrm>
            <a:off x="3429000" y="4876800"/>
            <a:ext cx="2247900" cy="0"/>
          </a:xfrm>
          <a:prstGeom prst="straightConnector1">
            <a:avLst/>
          </a:prstGeom>
          <a:noFill/>
          <a:ln w="44450">
            <a:solidFill>
              <a:schemeClr val="accent2">
                <a:alpha val="50195"/>
              </a:schemeClr>
            </a:solidFill>
            <a:miter lim="800000"/>
            <a:headEnd/>
            <a:tailEnd/>
          </a:ln>
        </p:spPr>
      </p:cxnSp>
      <p:sp>
        <p:nvSpPr>
          <p:cNvPr id="122890" name="Oval 10"/>
          <p:cNvSpPr>
            <a:spLocks noChangeArrowheads="1"/>
          </p:cNvSpPr>
          <p:nvPr/>
        </p:nvSpPr>
        <p:spPr bwMode="auto">
          <a:xfrm>
            <a:off x="3733800" y="4495800"/>
            <a:ext cx="1676400" cy="723900"/>
          </a:xfrm>
          <a:prstGeom prst="ellipse">
            <a:avLst/>
          </a:prstGeom>
          <a:solidFill>
            <a:srgbClr val="7FFF56"/>
          </a:solidFill>
          <a:ln w="9525">
            <a:solidFill>
              <a:srgbClr val="CCFFFF">
                <a:alpha val="50000"/>
              </a:srgbClr>
            </a:solidFill>
            <a:miter lim="800000"/>
            <a:headEnd/>
            <a:tailEnd/>
          </a:ln>
          <a:effectLst>
            <a:outerShdw blurRad="63500" dist="12700" dir="2700000" algn="ctr" rotWithShape="0">
              <a:srgbClr val="0080FF"/>
            </a:outerShdw>
          </a:effectLst>
        </p:spPr>
        <p:txBody>
          <a:bodyPr wrap="none" anchor="ctr">
            <a:prstTxWarp prst="textNoShape">
              <a:avLst/>
            </a:prstTxWarp>
          </a:bodyPr>
          <a:lstStyle/>
          <a:p>
            <a:pPr>
              <a:defRPr/>
            </a:pPr>
            <a:r>
              <a:rPr lang="en-US">
                <a:latin typeface="Tahoma" pitchFamily="-108" charset="0"/>
              </a:rPr>
              <a:t>Work</a:t>
            </a:r>
            <a:endParaRPr lang="en-US">
              <a:solidFill>
                <a:schemeClr val="tx1"/>
              </a:solidFill>
              <a:latin typeface="Tahoma" pitchFamily="-10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2890"/>
                                        </p:tgtEl>
                                        <p:attrNameLst>
                                          <p:attrName>style.visibility</p:attrName>
                                        </p:attrNameLst>
                                      </p:cBhvr>
                                      <p:to>
                                        <p:strVal val="visible"/>
                                      </p:to>
                                    </p:set>
                                    <p:anim calcmode="lin" valueType="num">
                                      <p:cBhvr>
                                        <p:cTn id="7" dur="500" fill="hold"/>
                                        <p:tgtEl>
                                          <p:spTgt spid="122890"/>
                                        </p:tgtEl>
                                        <p:attrNameLst>
                                          <p:attrName>ppt_w</p:attrName>
                                        </p:attrNameLst>
                                      </p:cBhvr>
                                      <p:tavLst>
                                        <p:tav tm="0">
                                          <p:val>
                                            <p:fltVal val="0"/>
                                          </p:val>
                                        </p:tav>
                                        <p:tav tm="100000">
                                          <p:val>
                                            <p:strVal val="#ppt_w"/>
                                          </p:val>
                                        </p:tav>
                                      </p:tavLst>
                                    </p:anim>
                                    <p:anim calcmode="lin" valueType="num">
                                      <p:cBhvr>
                                        <p:cTn id="8" dur="500" fill="hold"/>
                                        <p:tgtEl>
                                          <p:spTgt spid="122890"/>
                                        </p:tgtEl>
                                        <p:attrNameLst>
                                          <p:attrName>ppt_h</p:attrName>
                                        </p:attrNameLst>
                                      </p:cBhvr>
                                      <p:tavLst>
                                        <p:tav tm="0">
                                          <p:val>
                                            <p:fltVal val="0"/>
                                          </p:val>
                                        </p:tav>
                                        <p:tav tm="100000">
                                          <p:val>
                                            <p:strVal val="#ppt_h"/>
                                          </p:val>
                                        </p:tav>
                                      </p:tavLst>
                                    </p:anim>
                                    <p:animEffect transition="in" filter="fade">
                                      <p:cBhvr>
                                        <p:cTn id="9" dur="500"/>
                                        <p:tgtEl>
                                          <p:spTgt spid="122890"/>
                                        </p:tgtEl>
                                      </p:cBhvr>
                                    </p:animEffect>
                                  </p:childTnLst>
                                </p:cTn>
                              </p:par>
                              <p:par>
                                <p:cTn id="10" presetID="31" presetClass="entr" presetSubtype="0" fill="hold" grpId="1" nodeType="withEffect">
                                  <p:stCondLst>
                                    <p:cond delay="0"/>
                                  </p:stCondLst>
                                  <p:childTnLst>
                                    <p:set>
                                      <p:cBhvr>
                                        <p:cTn id="11" dur="1" fill="hold">
                                          <p:stCondLst>
                                            <p:cond delay="0"/>
                                          </p:stCondLst>
                                        </p:cTn>
                                        <p:tgtEl>
                                          <p:spTgt spid="122890"/>
                                        </p:tgtEl>
                                        <p:attrNameLst>
                                          <p:attrName>style.visibility</p:attrName>
                                        </p:attrNameLst>
                                      </p:cBhvr>
                                      <p:to>
                                        <p:strVal val="visible"/>
                                      </p:to>
                                    </p:set>
                                    <p:anim calcmode="lin" valueType="num">
                                      <p:cBhvr>
                                        <p:cTn id="12" dur="1000" fill="hold"/>
                                        <p:tgtEl>
                                          <p:spTgt spid="122890"/>
                                        </p:tgtEl>
                                        <p:attrNameLst>
                                          <p:attrName>ppt_w</p:attrName>
                                        </p:attrNameLst>
                                      </p:cBhvr>
                                      <p:tavLst>
                                        <p:tav tm="0">
                                          <p:val>
                                            <p:fltVal val="0"/>
                                          </p:val>
                                        </p:tav>
                                        <p:tav tm="100000">
                                          <p:val>
                                            <p:strVal val="#ppt_w"/>
                                          </p:val>
                                        </p:tav>
                                      </p:tavLst>
                                    </p:anim>
                                    <p:anim calcmode="lin" valueType="num">
                                      <p:cBhvr>
                                        <p:cTn id="13" dur="1000" fill="hold"/>
                                        <p:tgtEl>
                                          <p:spTgt spid="122890"/>
                                        </p:tgtEl>
                                        <p:attrNameLst>
                                          <p:attrName>ppt_h</p:attrName>
                                        </p:attrNameLst>
                                      </p:cBhvr>
                                      <p:tavLst>
                                        <p:tav tm="0">
                                          <p:val>
                                            <p:fltVal val="0"/>
                                          </p:val>
                                        </p:tav>
                                        <p:tav tm="100000">
                                          <p:val>
                                            <p:strVal val="#ppt_h"/>
                                          </p:val>
                                        </p:tav>
                                      </p:tavLst>
                                    </p:anim>
                                    <p:anim calcmode="lin" valueType="num">
                                      <p:cBhvr>
                                        <p:cTn id="14" dur="1000" fill="hold"/>
                                        <p:tgtEl>
                                          <p:spTgt spid="122890"/>
                                        </p:tgtEl>
                                        <p:attrNameLst>
                                          <p:attrName>style.rotation</p:attrName>
                                        </p:attrNameLst>
                                      </p:cBhvr>
                                      <p:tavLst>
                                        <p:tav tm="0">
                                          <p:val>
                                            <p:fltVal val="90"/>
                                          </p:val>
                                        </p:tav>
                                        <p:tav tm="100000">
                                          <p:val>
                                            <p:fltVal val="0"/>
                                          </p:val>
                                        </p:tav>
                                      </p:tavLst>
                                    </p:anim>
                                    <p:animEffect transition="in" filter="fade">
                                      <p:cBhvr>
                                        <p:cTn id="15" dur="1000"/>
                                        <p:tgtEl>
                                          <p:spTgt spid="122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0" grpId="0" animBg="1"/>
      <p:bldP spid="122890" grpId="1" animBg="1"/>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Slide Number Placeholder 5"/>
          <p:cNvSpPr>
            <a:spLocks noGrp="1"/>
          </p:cNvSpPr>
          <p:nvPr>
            <p:ph type="sldNum" sz="quarter" idx="12"/>
          </p:nvPr>
        </p:nvSpPr>
        <p:spPr>
          <a:noFill/>
        </p:spPr>
        <p:txBody>
          <a:bodyPr/>
          <a:lstStyle/>
          <a:p>
            <a:fld id="{47D35043-7635-834E-BFDF-A43A2A814EC1}" type="slidenum">
              <a:rPr lang="en-US" smtClean="0">
                <a:latin typeface="Arial" charset="0"/>
              </a:rPr>
              <a:pPr/>
              <a:t>17</a:t>
            </a:fld>
            <a:endParaRPr lang="en-US" smtClean="0">
              <a:latin typeface="Arial" charset="0"/>
            </a:endParaRPr>
          </a:p>
        </p:txBody>
      </p:sp>
      <p:sp>
        <p:nvSpPr>
          <p:cNvPr id="57347" name="Rectangle 2"/>
          <p:cNvSpPr>
            <a:spLocks noGrp="1" noChangeArrowheads="1"/>
          </p:cNvSpPr>
          <p:nvPr>
            <p:ph type="title"/>
          </p:nvPr>
        </p:nvSpPr>
        <p:spPr/>
        <p:txBody>
          <a:bodyPr/>
          <a:lstStyle/>
          <a:p>
            <a:pPr eaLnBrk="1" hangingPunct="1"/>
            <a:r>
              <a:rPr lang="en-US"/>
              <a:t>A Deeper Level of Interaction</a:t>
            </a:r>
          </a:p>
        </p:txBody>
      </p:sp>
      <p:sp>
        <p:nvSpPr>
          <p:cNvPr id="123907" name="Oval 3"/>
          <p:cNvSpPr>
            <a:spLocks noChangeArrowheads="1"/>
          </p:cNvSpPr>
          <p:nvPr/>
        </p:nvSpPr>
        <p:spPr bwMode="auto">
          <a:xfrm>
            <a:off x="3505200" y="2057400"/>
            <a:ext cx="2057400" cy="1066800"/>
          </a:xfrm>
          <a:prstGeom prst="ellipse">
            <a:avLst/>
          </a:prstGeom>
          <a:solidFill>
            <a:schemeClr val="folHlink">
              <a:alpha val="50000"/>
            </a:schemeClr>
          </a:solidFill>
          <a:ln w="9525">
            <a:solidFill>
              <a:srgbClr val="CCFFFF"/>
            </a:solidFill>
            <a:miter lim="800000"/>
            <a:headEnd/>
            <a:tailEnd/>
          </a:ln>
          <a:effectLst>
            <a:outerShdw blurRad="63500" dist="35921" dir="2700000" algn="ctr" rotWithShape="0">
              <a:schemeClr val="accent1"/>
            </a:outerShdw>
          </a:effectLst>
        </p:spPr>
        <p:txBody>
          <a:bodyPr wrap="none" anchor="ctr">
            <a:prstTxWarp prst="textNoShape">
              <a:avLst/>
            </a:prstTxWarp>
          </a:bodyPr>
          <a:lstStyle/>
          <a:p>
            <a:pPr>
              <a:defRPr/>
            </a:pPr>
            <a:r>
              <a:rPr lang="en-US">
                <a:solidFill>
                  <a:schemeClr val="tx1"/>
                </a:solidFill>
                <a:latin typeface="Tahoma" pitchFamily="-108" charset="0"/>
              </a:rPr>
              <a:t>Work</a:t>
            </a:r>
          </a:p>
        </p:txBody>
      </p:sp>
      <p:cxnSp>
        <p:nvCxnSpPr>
          <p:cNvPr id="57349" name="AutoShape 6"/>
          <p:cNvCxnSpPr>
            <a:cxnSpLocks noChangeShapeType="1"/>
            <a:stCxn id="123907" idx="3"/>
            <a:endCxn id="123908" idx="0"/>
          </p:cNvCxnSpPr>
          <p:nvPr/>
        </p:nvCxnSpPr>
        <p:spPr bwMode="auto">
          <a:xfrm rot="5400000">
            <a:off x="2455069" y="2913856"/>
            <a:ext cx="1296988" cy="1406525"/>
          </a:xfrm>
          <a:prstGeom prst="straightConnector1">
            <a:avLst/>
          </a:prstGeom>
          <a:noFill/>
          <a:ln w="44450">
            <a:solidFill>
              <a:srgbClr val="0080FF">
                <a:alpha val="50195"/>
              </a:srgbClr>
            </a:solidFill>
            <a:miter lim="800000"/>
            <a:headEnd/>
            <a:tailEnd/>
          </a:ln>
        </p:spPr>
      </p:cxnSp>
      <p:cxnSp>
        <p:nvCxnSpPr>
          <p:cNvPr id="57350" name="AutoShape 7"/>
          <p:cNvCxnSpPr>
            <a:cxnSpLocks noChangeShapeType="1"/>
            <a:endCxn id="123909" idx="0"/>
          </p:cNvCxnSpPr>
          <p:nvPr/>
        </p:nvCxnSpPr>
        <p:spPr bwMode="auto">
          <a:xfrm>
            <a:off x="5257800" y="2965450"/>
            <a:ext cx="1447800" cy="1300163"/>
          </a:xfrm>
          <a:prstGeom prst="straightConnector1">
            <a:avLst/>
          </a:prstGeom>
          <a:noFill/>
          <a:ln w="44450">
            <a:solidFill>
              <a:srgbClr val="0080FF">
                <a:alpha val="50195"/>
              </a:srgbClr>
            </a:solidFill>
            <a:miter lim="800000"/>
            <a:headEnd/>
            <a:tailEnd/>
          </a:ln>
        </p:spPr>
      </p:cxnSp>
      <p:cxnSp>
        <p:nvCxnSpPr>
          <p:cNvPr id="57351" name="AutoShape 8"/>
          <p:cNvCxnSpPr>
            <a:cxnSpLocks noChangeShapeType="1"/>
            <a:stCxn id="123908" idx="6"/>
            <a:endCxn id="123909" idx="2"/>
          </p:cNvCxnSpPr>
          <p:nvPr/>
        </p:nvCxnSpPr>
        <p:spPr bwMode="auto">
          <a:xfrm>
            <a:off x="3429000" y="4800600"/>
            <a:ext cx="2247900" cy="0"/>
          </a:xfrm>
          <a:prstGeom prst="straightConnector1">
            <a:avLst/>
          </a:prstGeom>
          <a:noFill/>
          <a:ln w="44450">
            <a:solidFill>
              <a:srgbClr val="0080FF">
                <a:alpha val="50195"/>
              </a:srgbClr>
            </a:solidFill>
            <a:miter lim="800000"/>
            <a:headEnd/>
            <a:tailEnd/>
          </a:ln>
        </p:spPr>
      </p:cxnSp>
      <p:sp>
        <p:nvSpPr>
          <p:cNvPr id="123908" name="Oval 4"/>
          <p:cNvSpPr>
            <a:spLocks noChangeArrowheads="1"/>
          </p:cNvSpPr>
          <p:nvPr/>
        </p:nvSpPr>
        <p:spPr bwMode="auto">
          <a:xfrm>
            <a:off x="1371600" y="4265613"/>
            <a:ext cx="2057400" cy="1069975"/>
          </a:xfrm>
          <a:prstGeom prst="ellipse">
            <a:avLst/>
          </a:prstGeom>
          <a:solidFill>
            <a:schemeClr val="folHlink">
              <a:alpha val="50000"/>
            </a:schemeClr>
          </a:solidFill>
          <a:ln w="9525">
            <a:solidFill>
              <a:srgbClr val="CCFFFF"/>
            </a:solidFill>
            <a:miter lim="800000"/>
            <a:headEnd/>
            <a:tailEnd/>
          </a:ln>
          <a:effectLst>
            <a:outerShdw blurRad="63500" dist="35921" dir="2700000" algn="ctr" rotWithShape="0">
              <a:schemeClr val="accent1"/>
            </a:outerShdw>
          </a:effectLst>
        </p:spPr>
        <p:txBody>
          <a:bodyPr wrap="none" anchor="ctr">
            <a:prstTxWarp prst="textNoShape">
              <a:avLst/>
            </a:prstTxWarp>
          </a:bodyPr>
          <a:lstStyle/>
          <a:p>
            <a:pPr>
              <a:defRPr/>
            </a:pPr>
            <a:r>
              <a:rPr lang="en-US">
                <a:solidFill>
                  <a:schemeClr val="tx1"/>
                </a:solidFill>
                <a:latin typeface="Tahoma" pitchFamily="-108" charset="0"/>
              </a:rPr>
              <a:t>People</a:t>
            </a:r>
          </a:p>
        </p:txBody>
      </p:sp>
      <p:sp>
        <p:nvSpPr>
          <p:cNvPr id="123909" name="Oval 5"/>
          <p:cNvSpPr>
            <a:spLocks noChangeArrowheads="1"/>
          </p:cNvSpPr>
          <p:nvPr/>
        </p:nvSpPr>
        <p:spPr bwMode="auto">
          <a:xfrm>
            <a:off x="5676900" y="4265613"/>
            <a:ext cx="2057400" cy="1069975"/>
          </a:xfrm>
          <a:prstGeom prst="ellipse">
            <a:avLst/>
          </a:prstGeom>
          <a:solidFill>
            <a:schemeClr val="folHlink">
              <a:alpha val="50000"/>
            </a:schemeClr>
          </a:solidFill>
          <a:ln w="9525">
            <a:solidFill>
              <a:srgbClr val="CCFFFF"/>
            </a:solidFill>
            <a:miter lim="800000"/>
            <a:headEnd/>
            <a:tailEnd/>
          </a:ln>
          <a:effectLst>
            <a:outerShdw blurRad="63500" dist="35921" dir="2700000" algn="ctr" rotWithShape="0">
              <a:schemeClr val="accent1"/>
            </a:outerShdw>
          </a:effectLst>
        </p:spPr>
        <p:txBody>
          <a:bodyPr wrap="none" anchor="ctr">
            <a:prstTxWarp prst="textNoShape">
              <a:avLst/>
            </a:prstTxWarp>
          </a:bodyPr>
          <a:lstStyle/>
          <a:p>
            <a:pPr>
              <a:defRPr/>
            </a:pPr>
            <a:r>
              <a:rPr lang="en-US">
                <a:solidFill>
                  <a:schemeClr val="tx1"/>
                </a:solidFill>
                <a:latin typeface="Tahoma" pitchFamily="-108" charset="0"/>
              </a:rPr>
              <a:t>Technology</a:t>
            </a:r>
          </a:p>
        </p:txBody>
      </p:sp>
    </p:spTree>
  </p:cSld>
  <p:clrMapOvr>
    <a:masterClrMapping/>
  </p:clrMapOvr>
  <p:transition spd="slow">
    <p:diamon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2"/>
          </p:nvPr>
        </p:nvSpPr>
        <p:spPr>
          <a:noFill/>
        </p:spPr>
        <p:txBody>
          <a:bodyPr/>
          <a:lstStyle/>
          <a:p>
            <a:fld id="{DCCCE752-F60D-3B44-A619-1D88D3C7E356}" type="slidenum">
              <a:rPr lang="en-US" smtClean="0">
                <a:latin typeface="Arial" charset="0"/>
              </a:rPr>
              <a:pPr/>
              <a:t>18</a:t>
            </a:fld>
            <a:endParaRPr lang="en-US" smtClean="0">
              <a:latin typeface="Arial" charset="0"/>
            </a:endParaRPr>
          </a:p>
        </p:txBody>
      </p:sp>
      <p:sp>
        <p:nvSpPr>
          <p:cNvPr id="59395" name="Rectangle 2"/>
          <p:cNvSpPr>
            <a:spLocks noGrp="1" noChangeArrowheads="1"/>
          </p:cNvSpPr>
          <p:nvPr>
            <p:ph type="title"/>
          </p:nvPr>
        </p:nvSpPr>
        <p:spPr/>
        <p:txBody>
          <a:bodyPr/>
          <a:lstStyle/>
          <a:p>
            <a:pPr eaLnBrk="1" hangingPunct="1"/>
            <a:r>
              <a:rPr lang="en-US"/>
              <a:t>The Levels Combined</a:t>
            </a:r>
            <a:r>
              <a:rPr lang="en-US" sz="4000" baseline="30000">
                <a:solidFill>
                  <a:schemeClr val="accent2"/>
                </a:solidFill>
              </a:rPr>
              <a:t>*</a:t>
            </a:r>
            <a:endParaRPr lang="en-US"/>
          </a:p>
        </p:txBody>
      </p:sp>
      <p:pic>
        <p:nvPicPr>
          <p:cNvPr id="59396" name="Picture 5" descr="Eason,v2"/>
          <p:cNvPicPr>
            <a:picLocks noChangeAspect="1" noChangeArrowheads="1"/>
          </p:cNvPicPr>
          <p:nvPr/>
        </p:nvPicPr>
        <p:blipFill>
          <a:blip r:embed="rId3">
            <a:clrChange>
              <a:clrFrom>
                <a:srgbClr val="FFFFFF"/>
              </a:clrFrom>
              <a:clrTo>
                <a:srgbClr val="FFFFFF">
                  <a:alpha val="0"/>
                </a:srgbClr>
              </a:clrTo>
            </a:clrChange>
          </a:blip>
          <a:srcRect t="4762" b="9525"/>
          <a:stretch>
            <a:fillRect/>
          </a:stretch>
        </p:blipFill>
        <p:spPr bwMode="auto">
          <a:xfrm>
            <a:off x="2209800" y="1981200"/>
            <a:ext cx="6096000" cy="3700463"/>
          </a:xfrm>
          <a:prstGeom prst="rect">
            <a:avLst/>
          </a:prstGeom>
          <a:noFill/>
          <a:ln w="9525">
            <a:noFill/>
            <a:miter lim="800000"/>
            <a:headEnd/>
            <a:tailEnd/>
          </a:ln>
        </p:spPr>
      </p:pic>
      <p:sp>
        <p:nvSpPr>
          <p:cNvPr id="59397" name="AutoShape 6"/>
          <p:cNvSpPr>
            <a:spLocks noChangeArrowheads="1"/>
          </p:cNvSpPr>
          <p:nvPr/>
        </p:nvSpPr>
        <p:spPr bwMode="auto">
          <a:xfrm>
            <a:off x="3775075" y="5916613"/>
            <a:ext cx="1595438" cy="407987"/>
          </a:xfrm>
          <a:prstGeom prst="roundRect">
            <a:avLst>
              <a:gd name="adj" fmla="val 16667"/>
            </a:avLst>
          </a:prstGeom>
          <a:solidFill>
            <a:srgbClr val="FFFF99"/>
          </a:solidFill>
          <a:ln w="9525">
            <a:solidFill>
              <a:schemeClr val="tx1"/>
            </a:solidFill>
            <a:miter lim="800000"/>
            <a:headEnd/>
            <a:tailEnd/>
          </a:ln>
        </p:spPr>
        <p:txBody>
          <a:bodyPr wrap="none" anchor="ctr">
            <a:prstTxWarp prst="textNoShape">
              <a:avLst/>
            </a:prstTxWarp>
            <a:spAutoFit/>
          </a:bodyPr>
          <a:lstStyle/>
          <a:p>
            <a:r>
              <a:rPr lang="en-US" sz="1800">
                <a:solidFill>
                  <a:schemeClr val="accent2"/>
                </a:solidFill>
                <a:latin typeface="Times New Roman" charset="0"/>
              </a:rPr>
              <a:t>*</a:t>
            </a:r>
            <a:r>
              <a:rPr lang="en-US" sz="1800">
                <a:solidFill>
                  <a:schemeClr val="tx1"/>
                </a:solidFill>
                <a:latin typeface="Lucida Bright" charset="0"/>
              </a:rPr>
              <a:t>K. D. Eason</a:t>
            </a:r>
          </a:p>
        </p:txBody>
      </p:sp>
    </p:spTree>
  </p:cSld>
  <p:clrMapOvr>
    <a:masterClrMapping/>
  </p:clrMapOvr>
  <p:transition spd="slow">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61442" name="Picture 5" descr="Baecker"/>
          <p:cNvPicPr>
            <a:picLocks noGrp="1" noChangeAspect="1" noChangeArrowheads="1"/>
          </p:cNvPicPr>
          <p:nvPr>
            <p:ph/>
          </p:nvPr>
        </p:nvPicPr>
        <p:blipFill>
          <a:blip r:embed="rId3">
            <a:clrChange>
              <a:clrFrom>
                <a:srgbClr val="FFFFFF"/>
              </a:clrFrom>
              <a:clrTo>
                <a:srgbClr val="FFFFFF">
                  <a:alpha val="0"/>
                </a:srgbClr>
              </a:clrTo>
            </a:clrChange>
          </a:blip>
          <a:srcRect/>
          <a:stretch>
            <a:fillRect/>
          </a:stretch>
        </p:blipFill>
        <p:spPr>
          <a:xfrm>
            <a:off x="914400" y="152400"/>
            <a:ext cx="7315200" cy="6248400"/>
          </a:xfrm>
        </p:spPr>
      </p:pic>
      <p:sp>
        <p:nvSpPr>
          <p:cNvPr id="61443" name="AutoShape 6"/>
          <p:cNvSpPr>
            <a:spLocks noChangeArrowheads="1"/>
          </p:cNvSpPr>
          <p:nvPr/>
        </p:nvSpPr>
        <p:spPr bwMode="auto">
          <a:xfrm>
            <a:off x="7550150" y="6351588"/>
            <a:ext cx="1365250" cy="331787"/>
          </a:xfrm>
          <a:prstGeom prst="roundRect">
            <a:avLst>
              <a:gd name="adj" fmla="val 16667"/>
            </a:avLst>
          </a:prstGeom>
          <a:solidFill>
            <a:srgbClr val="FFFF99"/>
          </a:solidFill>
          <a:ln w="9525">
            <a:solidFill>
              <a:schemeClr val="tx1"/>
            </a:solidFill>
            <a:miter lim="800000"/>
            <a:headEnd/>
            <a:tailEnd/>
          </a:ln>
        </p:spPr>
        <p:txBody>
          <a:bodyPr wrap="none" anchor="ctr">
            <a:prstTxWarp prst="textNoShape">
              <a:avLst/>
            </a:prstTxWarp>
            <a:spAutoFit/>
          </a:bodyPr>
          <a:lstStyle/>
          <a:p>
            <a:pPr>
              <a:lnSpc>
                <a:spcPct val="70000"/>
              </a:lnSpc>
            </a:pPr>
            <a:r>
              <a:rPr lang="en-US" sz="1800">
                <a:solidFill>
                  <a:schemeClr val="tx1"/>
                </a:solidFill>
                <a:latin typeface="Lucida Bright" charset="0"/>
              </a:rPr>
              <a:t>R. Baecker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p:spPr>
        <p:txBody>
          <a:bodyPr/>
          <a:lstStyle/>
          <a:p>
            <a:fld id="{8EC99D0C-D917-0740-8C79-72DA7060A82E}" type="slidenum">
              <a:rPr lang="en-US" smtClean="0">
                <a:latin typeface="Arial" charset="0"/>
              </a:rPr>
              <a:pPr/>
              <a:t>2</a:t>
            </a:fld>
            <a:endParaRPr lang="en-US" smtClean="0">
              <a:latin typeface="Arial" charset="0"/>
            </a:endParaRPr>
          </a:p>
        </p:txBody>
      </p:sp>
      <p:sp>
        <p:nvSpPr>
          <p:cNvPr id="30723" name="Rectangle 4"/>
          <p:cNvSpPr>
            <a:spLocks noGrp="1" noChangeArrowheads="1"/>
          </p:cNvSpPr>
          <p:nvPr>
            <p:ph type="title"/>
          </p:nvPr>
        </p:nvSpPr>
        <p:spPr/>
        <p:txBody>
          <a:bodyPr/>
          <a:lstStyle/>
          <a:p>
            <a:pPr eaLnBrk="1" hangingPunct="1"/>
            <a:r>
              <a:rPr lang="en-US"/>
              <a:t>Goals</a:t>
            </a:r>
          </a:p>
        </p:txBody>
      </p:sp>
      <p:sp>
        <p:nvSpPr>
          <p:cNvPr id="30724" name="Rectangle 5"/>
          <p:cNvSpPr>
            <a:spLocks noGrp="1" noChangeArrowheads="1"/>
          </p:cNvSpPr>
          <p:nvPr>
            <p:ph type="body" idx="1"/>
          </p:nvPr>
        </p:nvSpPr>
        <p:spPr>
          <a:xfrm>
            <a:off x="914400" y="1905000"/>
            <a:ext cx="7391400" cy="4038600"/>
          </a:xfrm>
        </p:spPr>
        <p:txBody>
          <a:bodyPr/>
          <a:lstStyle/>
          <a:p>
            <a:pPr eaLnBrk="1" hangingPunct="1">
              <a:buClr>
                <a:schemeClr val="tx1"/>
              </a:buClr>
              <a:buFont typeface="Wingdings" charset="2"/>
              <a:buNone/>
            </a:pPr>
            <a:r>
              <a:rPr lang="en-US"/>
              <a:t>Discovering Human Computer Interaction</a:t>
            </a:r>
          </a:p>
          <a:p>
            <a:pPr lvl="1" eaLnBrk="1" hangingPunct="1"/>
            <a:r>
              <a:rPr lang="en-US"/>
              <a:t>What is HCI?  What are human factors?</a:t>
            </a:r>
          </a:p>
          <a:p>
            <a:pPr lvl="2" eaLnBrk="1" hangingPunct="1"/>
            <a:r>
              <a:rPr lang="en-US"/>
              <a:t>Why do we need HCI?</a:t>
            </a:r>
          </a:p>
          <a:p>
            <a:pPr lvl="2" eaLnBrk="1" hangingPunct="1"/>
            <a:r>
              <a:rPr lang="en-US"/>
              <a:t>Range of (and priorities for) HCI </a:t>
            </a:r>
          </a:p>
          <a:p>
            <a:pPr lvl="2" eaLnBrk="1" hangingPunct="1"/>
            <a:r>
              <a:rPr lang="en-US"/>
              <a:t>Items of production</a:t>
            </a:r>
          </a:p>
          <a:p>
            <a:pPr lvl="1" eaLnBrk="1" hangingPunct="1"/>
            <a:r>
              <a:rPr lang="en-US"/>
              <a:t>When &amp; how do we apply HCI expertise?</a:t>
            </a:r>
          </a:p>
          <a:p>
            <a:pPr lvl="2" eaLnBrk="1" hangingPunct="1"/>
            <a:r>
              <a:rPr lang="en-US"/>
              <a:t>Approaches</a:t>
            </a:r>
          </a:p>
          <a:p>
            <a:pPr lvl="2" eaLnBrk="1" hangingPunct="1"/>
            <a:r>
              <a:rPr lang="en-US"/>
              <a:t>Concepts, esp. ‘usability’</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Slide Number Placeholder 5"/>
          <p:cNvSpPr>
            <a:spLocks noGrp="1"/>
          </p:cNvSpPr>
          <p:nvPr>
            <p:ph type="sldNum" sz="quarter" idx="12"/>
          </p:nvPr>
        </p:nvSpPr>
        <p:spPr>
          <a:noFill/>
        </p:spPr>
        <p:txBody>
          <a:bodyPr/>
          <a:lstStyle/>
          <a:p>
            <a:fld id="{BB15F0B7-0F48-0B49-AB23-126366E13BB7}" type="slidenum">
              <a:rPr lang="en-US" smtClean="0">
                <a:latin typeface="Arial" charset="0"/>
              </a:rPr>
              <a:pPr/>
              <a:t>20</a:t>
            </a:fld>
            <a:endParaRPr lang="en-US" smtClean="0">
              <a:latin typeface="Arial" charset="0"/>
            </a:endParaRPr>
          </a:p>
        </p:txBody>
      </p:sp>
      <p:sp>
        <p:nvSpPr>
          <p:cNvPr id="63491" name="Rectangle 1027"/>
          <p:cNvSpPr>
            <a:spLocks noGrp="1" noChangeArrowheads="1"/>
          </p:cNvSpPr>
          <p:nvPr>
            <p:ph type="title"/>
          </p:nvPr>
        </p:nvSpPr>
        <p:spPr/>
        <p:txBody>
          <a:bodyPr/>
          <a:lstStyle/>
          <a:p>
            <a:pPr eaLnBrk="1" hangingPunct="1">
              <a:lnSpc>
                <a:spcPct val="80000"/>
              </a:lnSpc>
            </a:pPr>
            <a:r>
              <a:rPr lang="en-US"/>
              <a:t>II. When &amp; How</a:t>
            </a:r>
            <a:br>
              <a:rPr lang="en-US"/>
            </a:br>
            <a:r>
              <a:rPr lang="en-US"/>
              <a:t>to Apply HCI?</a:t>
            </a:r>
          </a:p>
        </p:txBody>
      </p:sp>
      <p:sp>
        <p:nvSpPr>
          <p:cNvPr id="63492" name="Rectangle 1028"/>
          <p:cNvSpPr>
            <a:spLocks noGrp="1" noChangeArrowheads="1"/>
          </p:cNvSpPr>
          <p:nvPr>
            <p:ph type="body" idx="1"/>
          </p:nvPr>
        </p:nvSpPr>
        <p:spPr>
          <a:xfrm>
            <a:off x="803275" y="2119313"/>
            <a:ext cx="7534275" cy="4024312"/>
          </a:xfrm>
        </p:spPr>
        <p:txBody>
          <a:bodyPr/>
          <a:lstStyle/>
          <a:p>
            <a:pPr eaLnBrk="1" hangingPunct="1"/>
            <a:r>
              <a:rPr lang="en-US"/>
              <a:t>So what do we do with this world view?</a:t>
            </a:r>
          </a:p>
          <a:p>
            <a:pPr eaLnBrk="1" hangingPunct="1"/>
            <a:endParaRPr lang="en-US"/>
          </a:p>
          <a:p>
            <a:pPr lvl="1" eaLnBrk="1" hangingPunct="1"/>
            <a:r>
              <a:rPr lang="en-US"/>
              <a:t>What do HCI experts produce?</a:t>
            </a:r>
          </a:p>
          <a:p>
            <a:pPr lvl="1" eaLnBrk="1" hangingPunct="1"/>
            <a:endParaRPr lang="en-US"/>
          </a:p>
          <a:p>
            <a:pPr eaLnBrk="1" hangingPunct="1"/>
            <a:r>
              <a:rPr lang="en-US"/>
              <a:t>And when can we apply HCI knowledge?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Slide Number Placeholder 5"/>
          <p:cNvSpPr>
            <a:spLocks noGrp="1"/>
          </p:cNvSpPr>
          <p:nvPr>
            <p:ph type="sldNum" sz="quarter" idx="12"/>
          </p:nvPr>
        </p:nvSpPr>
        <p:spPr>
          <a:noFill/>
        </p:spPr>
        <p:txBody>
          <a:bodyPr/>
          <a:lstStyle/>
          <a:p>
            <a:fld id="{8ADD2511-B3D1-F441-9686-F8270EA927E2}" type="slidenum">
              <a:rPr lang="en-US" smtClean="0">
                <a:latin typeface="Arial" charset="0"/>
              </a:rPr>
              <a:pPr/>
              <a:t>21</a:t>
            </a:fld>
            <a:endParaRPr lang="en-US" smtClean="0">
              <a:latin typeface="Arial" charset="0"/>
            </a:endParaRPr>
          </a:p>
        </p:txBody>
      </p:sp>
      <p:sp>
        <p:nvSpPr>
          <p:cNvPr id="65539" name="Rectangle 4"/>
          <p:cNvSpPr>
            <a:spLocks noGrp="1" noChangeArrowheads="1"/>
          </p:cNvSpPr>
          <p:nvPr>
            <p:ph type="title"/>
          </p:nvPr>
        </p:nvSpPr>
        <p:spPr/>
        <p:txBody>
          <a:bodyPr/>
          <a:lstStyle/>
          <a:p>
            <a:pPr eaLnBrk="1" hangingPunct="1"/>
            <a:r>
              <a:rPr lang="en-US"/>
              <a:t>Items of Production</a:t>
            </a:r>
          </a:p>
        </p:txBody>
      </p:sp>
      <p:sp>
        <p:nvSpPr>
          <p:cNvPr id="65540" name="Rectangle 5"/>
          <p:cNvSpPr>
            <a:spLocks noGrp="1" noChangeArrowheads="1"/>
          </p:cNvSpPr>
          <p:nvPr>
            <p:ph type="body" idx="1"/>
          </p:nvPr>
        </p:nvSpPr>
        <p:spPr/>
        <p:txBody>
          <a:bodyPr/>
          <a:lstStyle/>
          <a:p>
            <a:pPr eaLnBrk="1" hangingPunct="1"/>
            <a:r>
              <a:rPr lang="en-US"/>
              <a:t>Models</a:t>
            </a:r>
          </a:p>
          <a:p>
            <a:pPr eaLnBrk="1" hangingPunct="1"/>
            <a:r>
              <a:rPr lang="en-US"/>
              <a:t>Principles</a:t>
            </a:r>
          </a:p>
          <a:p>
            <a:pPr eaLnBrk="1" hangingPunct="1"/>
            <a:r>
              <a:rPr lang="en-US"/>
              <a:t>Guidelines</a:t>
            </a:r>
          </a:p>
          <a:p>
            <a:pPr eaLnBrk="1" hangingPunct="1"/>
            <a:r>
              <a:rPr lang="en-US"/>
              <a:t>Standards</a:t>
            </a:r>
          </a:p>
          <a:p>
            <a:pPr eaLnBrk="1" hangingPunct="1"/>
            <a:r>
              <a:rPr lang="en-US"/>
              <a:t>Methods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67586" name="Slide Number Placeholder 5"/>
          <p:cNvSpPr>
            <a:spLocks noGrp="1"/>
          </p:cNvSpPr>
          <p:nvPr>
            <p:ph type="sldNum" sz="quarter" idx="12"/>
          </p:nvPr>
        </p:nvSpPr>
        <p:spPr>
          <a:noFill/>
        </p:spPr>
        <p:txBody>
          <a:bodyPr/>
          <a:lstStyle/>
          <a:p>
            <a:fld id="{792710B9-9E20-444F-B857-AA0A0FE75300}" type="slidenum">
              <a:rPr lang="en-US" smtClean="0">
                <a:latin typeface="Arial" charset="0"/>
              </a:rPr>
              <a:pPr/>
              <a:t>22</a:t>
            </a:fld>
            <a:endParaRPr lang="en-US" smtClean="0">
              <a:latin typeface="Arial" charset="0"/>
            </a:endParaRPr>
          </a:p>
        </p:txBody>
      </p:sp>
      <p:sp>
        <p:nvSpPr>
          <p:cNvPr id="67587" name="Rectangle 6"/>
          <p:cNvSpPr>
            <a:spLocks noGrp="1" noChangeArrowheads="1"/>
          </p:cNvSpPr>
          <p:nvPr>
            <p:ph type="title"/>
          </p:nvPr>
        </p:nvSpPr>
        <p:spPr/>
        <p:txBody>
          <a:bodyPr/>
          <a:lstStyle/>
          <a:p>
            <a:pPr eaLnBrk="1" hangingPunct="1"/>
            <a:r>
              <a:rPr lang="en-US"/>
              <a:t>Standards?</a:t>
            </a:r>
          </a:p>
        </p:txBody>
      </p:sp>
      <p:sp>
        <p:nvSpPr>
          <p:cNvPr id="67588" name="Rectangle 7"/>
          <p:cNvSpPr>
            <a:spLocks noGrp="1" noChangeArrowheads="1"/>
          </p:cNvSpPr>
          <p:nvPr>
            <p:ph type="body" idx="1"/>
          </p:nvPr>
        </p:nvSpPr>
        <p:spPr/>
        <p:txBody>
          <a:bodyPr/>
          <a:lstStyle/>
          <a:p>
            <a:pPr eaLnBrk="1" hangingPunct="1"/>
            <a:r>
              <a:rPr lang="en-US"/>
              <a:t>Concerned with </a:t>
            </a:r>
          </a:p>
          <a:p>
            <a:pPr lvl="1" eaLnBrk="1" hangingPunct="1"/>
            <a:r>
              <a:rPr lang="en-US"/>
              <a:t>Human adaptability</a:t>
            </a:r>
          </a:p>
          <a:p>
            <a:pPr lvl="1" eaLnBrk="1" hangingPunct="1"/>
            <a:r>
              <a:rPr lang="en-US"/>
              <a:t>Human variability</a:t>
            </a:r>
          </a:p>
          <a:p>
            <a:pPr eaLnBrk="1" hangingPunct="1"/>
            <a:r>
              <a:rPr lang="en-US"/>
              <a:t>Legally enforceable</a:t>
            </a:r>
          </a:p>
          <a:p>
            <a:pPr eaLnBrk="1" hangingPunct="1"/>
            <a:r>
              <a:rPr lang="en-US"/>
              <a:t>E.g. see </a:t>
            </a:r>
            <a:r>
              <a:rPr lang="en-US" i="1"/>
              <a:t>Preece </a:t>
            </a:r>
            <a:r>
              <a:rPr lang="en-US"/>
              <a:t>et al. (1998)</a:t>
            </a:r>
          </a:p>
          <a:p>
            <a:pPr lvl="1" eaLnBrk="1" hangingPunct="1"/>
            <a:r>
              <a:rPr lang="en-US"/>
              <a:t>Chapter 25 </a:t>
            </a:r>
          </a:p>
          <a:p>
            <a:pPr lvl="1" eaLnBrk="1" hangingPunct="1"/>
            <a:endParaRPr lang="en-US"/>
          </a:p>
        </p:txBody>
      </p:sp>
      <p:sp>
        <p:nvSpPr>
          <p:cNvPr id="67589" name="AutoShape 8"/>
          <p:cNvSpPr>
            <a:spLocks noChangeArrowheads="1"/>
          </p:cNvSpPr>
          <p:nvPr/>
        </p:nvSpPr>
        <p:spPr bwMode="auto">
          <a:xfrm>
            <a:off x="2743200" y="4191000"/>
            <a:ext cx="1828800" cy="1752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0000">
              <a:alpha val="30196"/>
            </a:srgbClr>
          </a:solidFill>
          <a:ln w="9525">
            <a:solidFill>
              <a:srgbClr val="FF00FF"/>
            </a:solidFill>
            <a:miter lim="800000"/>
            <a:headEnd/>
            <a:tailEnd/>
          </a:ln>
        </p:spPr>
        <p:txBody>
          <a:bodyPr wrap="none" anchor="ctr">
            <a:prstTxWarp prst="textNoShape">
              <a:avLst/>
            </a:prstTxWarp>
          </a:bodyPr>
          <a:lstStyle/>
          <a:p>
            <a:endParaRPr lang="en-GB"/>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Slide Number Placeholder 5"/>
          <p:cNvSpPr>
            <a:spLocks noGrp="1"/>
          </p:cNvSpPr>
          <p:nvPr>
            <p:ph type="sldNum" sz="quarter" idx="12"/>
          </p:nvPr>
        </p:nvSpPr>
        <p:spPr>
          <a:noFill/>
        </p:spPr>
        <p:txBody>
          <a:bodyPr/>
          <a:lstStyle/>
          <a:p>
            <a:fld id="{B7D0A385-52CD-CC42-9BC7-C4F429821EDE}" type="slidenum">
              <a:rPr lang="en-US" smtClean="0">
                <a:latin typeface="Arial" charset="0"/>
              </a:rPr>
              <a:pPr/>
              <a:t>23</a:t>
            </a:fld>
            <a:endParaRPr lang="en-US" smtClean="0">
              <a:latin typeface="Arial" charset="0"/>
            </a:endParaRPr>
          </a:p>
        </p:txBody>
      </p:sp>
      <p:sp>
        <p:nvSpPr>
          <p:cNvPr id="135170" name="Rectangle 1026"/>
          <p:cNvSpPr>
            <a:spLocks noGrp="1" noChangeArrowheads="1"/>
          </p:cNvSpPr>
          <p:nvPr>
            <p:ph type="title"/>
          </p:nvPr>
        </p:nvSpPr>
        <p:spPr/>
        <p:txBody>
          <a:bodyPr/>
          <a:lstStyle/>
          <a:p>
            <a:pPr eaLnBrk="1" hangingPunct="1">
              <a:defRPr/>
            </a:pPr>
            <a:r>
              <a:rPr lang="en-US">
                <a:ea typeface="ＭＳ Ｐゴシック" pitchFamily="-108" charset="-128"/>
                <a:cs typeface="ＭＳ Ｐゴシック" pitchFamily="-108" charset="-128"/>
              </a:rPr>
              <a:t>Standards</a:t>
            </a:r>
            <a:r>
              <a:rPr lang="en-US">
                <a:effectLst>
                  <a:outerShdw blurRad="38100" dist="38100" dir="2700000" algn="tl">
                    <a:srgbClr val="DDDDDD"/>
                  </a:outerShdw>
                </a:effectLst>
                <a:ea typeface="ＭＳ Ｐゴシック" pitchFamily="-108" charset="-128"/>
                <a:cs typeface="ＭＳ Ｐゴシック" pitchFamily="-108" charset="-128"/>
              </a:rPr>
              <a:t>?</a:t>
            </a:r>
            <a:endParaRPr lang="en-US">
              <a:ea typeface="ＭＳ Ｐゴシック" pitchFamily="-108" charset="-128"/>
              <a:cs typeface="ＭＳ Ｐゴシック" pitchFamily="-108" charset="-128"/>
            </a:endParaRPr>
          </a:p>
        </p:txBody>
      </p:sp>
      <p:sp>
        <p:nvSpPr>
          <p:cNvPr id="69636" name="Rectangle 1027"/>
          <p:cNvSpPr>
            <a:spLocks noGrp="1" noChangeArrowheads="1"/>
          </p:cNvSpPr>
          <p:nvPr>
            <p:ph type="body" idx="1"/>
          </p:nvPr>
        </p:nvSpPr>
        <p:spPr/>
        <p:txBody>
          <a:bodyPr/>
          <a:lstStyle/>
          <a:p>
            <a:pPr eaLnBrk="1" hangingPunct="1"/>
            <a:r>
              <a:rPr lang="en-US"/>
              <a:t>Concerned with </a:t>
            </a:r>
          </a:p>
          <a:p>
            <a:pPr lvl="1" eaLnBrk="1" hangingPunct="1"/>
            <a:r>
              <a:rPr lang="en-US"/>
              <a:t>Human adaptability</a:t>
            </a:r>
          </a:p>
          <a:p>
            <a:pPr lvl="1" eaLnBrk="1" hangingPunct="1"/>
            <a:r>
              <a:rPr lang="en-US"/>
              <a:t>Human variability</a:t>
            </a:r>
          </a:p>
          <a:p>
            <a:pPr eaLnBrk="1" hangingPunct="1"/>
            <a:r>
              <a:rPr lang="en-US"/>
              <a:t>Legally enforceable</a:t>
            </a:r>
          </a:p>
          <a:p>
            <a:pPr eaLnBrk="1" hangingPunct="1"/>
            <a:r>
              <a:rPr lang="en-US"/>
              <a:t>E.g. see </a:t>
            </a:r>
            <a:r>
              <a:rPr lang="en-US" i="1"/>
              <a:t>Stone </a:t>
            </a:r>
            <a:r>
              <a:rPr lang="en-US"/>
              <a:t>et al. (2005)</a:t>
            </a:r>
          </a:p>
          <a:p>
            <a:pPr lvl="1" eaLnBrk="1" hangingPunct="1">
              <a:buFont typeface="Wingdings 2" charset="2"/>
              <a:buNone/>
            </a:pPr>
            <a:r>
              <a:rPr lang="en-US"/>
              <a:t>Chapter 9 </a:t>
            </a:r>
          </a:p>
          <a:p>
            <a:pPr lvl="1" eaLnBrk="1" hangingPunct="1"/>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Slide Number Placeholder 5"/>
          <p:cNvSpPr>
            <a:spLocks noGrp="1"/>
          </p:cNvSpPr>
          <p:nvPr>
            <p:ph type="sldNum" sz="quarter" idx="12"/>
          </p:nvPr>
        </p:nvSpPr>
        <p:spPr>
          <a:noFill/>
        </p:spPr>
        <p:txBody>
          <a:bodyPr/>
          <a:lstStyle/>
          <a:p>
            <a:fld id="{4F9716F1-B994-044B-9FC1-2E6A590BE379}" type="slidenum">
              <a:rPr lang="en-US" smtClean="0">
                <a:latin typeface="Arial" charset="0"/>
              </a:rPr>
              <a:pPr/>
              <a:t>24</a:t>
            </a:fld>
            <a:endParaRPr lang="en-US" smtClean="0">
              <a:latin typeface="Arial" charset="0"/>
            </a:endParaRPr>
          </a:p>
        </p:txBody>
      </p:sp>
      <p:sp>
        <p:nvSpPr>
          <p:cNvPr id="71683" name="Rectangle 4"/>
          <p:cNvSpPr>
            <a:spLocks noGrp="1" noChangeArrowheads="1"/>
          </p:cNvSpPr>
          <p:nvPr>
            <p:ph type="title"/>
          </p:nvPr>
        </p:nvSpPr>
        <p:spPr/>
        <p:txBody>
          <a:bodyPr/>
          <a:lstStyle/>
          <a:p>
            <a:pPr eaLnBrk="1" hangingPunct="1"/>
            <a:r>
              <a:rPr lang="en-US"/>
              <a:t>Guidelines </a:t>
            </a:r>
          </a:p>
        </p:txBody>
      </p:sp>
      <p:sp>
        <p:nvSpPr>
          <p:cNvPr id="71684" name="Rectangle 5"/>
          <p:cNvSpPr>
            <a:spLocks noGrp="1" noChangeArrowheads="1"/>
          </p:cNvSpPr>
          <p:nvPr>
            <p:ph type="body" idx="1"/>
          </p:nvPr>
        </p:nvSpPr>
        <p:spPr/>
        <p:txBody>
          <a:bodyPr/>
          <a:lstStyle/>
          <a:p>
            <a:pPr eaLnBrk="1" hangingPunct="1"/>
            <a:r>
              <a:rPr lang="en-US"/>
              <a:t>Predictive and offer some general guidelines for making design decisions</a:t>
            </a:r>
          </a:p>
          <a:p>
            <a:pPr eaLnBrk="1" hangingPunct="1"/>
            <a:r>
              <a:rPr lang="en-US"/>
              <a:t>E.g. Smith and Mosier; Preece; Norman</a:t>
            </a:r>
          </a:p>
          <a:p>
            <a:pPr lvl="1" eaLnBrk="1" hangingPunct="1"/>
            <a:r>
              <a:rPr lang="en-US"/>
              <a:t>‘Adopt a consistent organisation for the location of various display features, insofar as possible, for all displays’</a:t>
            </a:r>
          </a:p>
          <a:p>
            <a:pPr lvl="1" eaLnBrk="1" hangingPunct="1"/>
            <a:r>
              <a:rPr lang="en-US"/>
              <a:t>See </a:t>
            </a:r>
            <a:r>
              <a:rPr lang="en-US" i="1"/>
              <a:t>Heim</a:t>
            </a:r>
            <a:r>
              <a:rPr lang="en-US"/>
              <a:t>, 2008 (chapter 6 &amp; Appendix B)</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73730" name="Slide Number Placeholder 5"/>
          <p:cNvSpPr>
            <a:spLocks noGrp="1"/>
          </p:cNvSpPr>
          <p:nvPr>
            <p:ph type="sldNum" sz="quarter" idx="12"/>
          </p:nvPr>
        </p:nvSpPr>
        <p:spPr>
          <a:noFill/>
        </p:spPr>
        <p:txBody>
          <a:bodyPr/>
          <a:lstStyle/>
          <a:p>
            <a:fld id="{13C09CBC-4A17-4341-819F-3E3116B7EB51}" type="slidenum">
              <a:rPr lang="en-US" smtClean="0">
                <a:latin typeface="Arial" charset="0"/>
              </a:rPr>
              <a:pPr/>
              <a:t>25</a:t>
            </a:fld>
            <a:endParaRPr lang="en-US" smtClean="0">
              <a:latin typeface="Arial" charset="0"/>
            </a:endParaRPr>
          </a:p>
        </p:txBody>
      </p:sp>
      <p:sp>
        <p:nvSpPr>
          <p:cNvPr id="73731" name="Rectangle 2"/>
          <p:cNvSpPr>
            <a:spLocks noGrp="1" noChangeArrowheads="1"/>
          </p:cNvSpPr>
          <p:nvPr>
            <p:ph type="title"/>
          </p:nvPr>
        </p:nvSpPr>
        <p:spPr/>
        <p:txBody>
          <a:bodyPr/>
          <a:lstStyle/>
          <a:p>
            <a:pPr eaLnBrk="1" hangingPunct="1"/>
            <a:r>
              <a:rPr lang="en-US"/>
              <a:t>Guidelines </a:t>
            </a:r>
          </a:p>
        </p:txBody>
      </p:sp>
      <p:sp>
        <p:nvSpPr>
          <p:cNvPr id="73732" name="Rectangle 3"/>
          <p:cNvSpPr>
            <a:spLocks noGrp="1" noChangeArrowheads="1"/>
          </p:cNvSpPr>
          <p:nvPr>
            <p:ph type="body" idx="1"/>
          </p:nvPr>
        </p:nvSpPr>
        <p:spPr/>
        <p:txBody>
          <a:bodyPr/>
          <a:lstStyle/>
          <a:p>
            <a:pPr eaLnBrk="1" hangingPunct="1"/>
            <a:r>
              <a:rPr lang="en-US"/>
              <a:t>Predictive and offer some general guidelines for making design decisions</a:t>
            </a:r>
          </a:p>
          <a:p>
            <a:pPr eaLnBrk="1" hangingPunct="1"/>
            <a:r>
              <a:rPr lang="en-US"/>
              <a:t>E.g. Smith and Mosier; Preece; Norman</a:t>
            </a:r>
          </a:p>
          <a:p>
            <a:pPr lvl="1" eaLnBrk="1" hangingPunct="1"/>
            <a:r>
              <a:rPr lang="en-US"/>
              <a:t>‘Adopt a consistent organisation for the location of various display features, insofar as possible, for all displays’</a:t>
            </a:r>
          </a:p>
          <a:p>
            <a:pPr lvl="1" eaLnBrk="1" hangingPunct="1"/>
            <a:r>
              <a:rPr lang="en-US"/>
              <a:t>See </a:t>
            </a:r>
            <a:r>
              <a:rPr lang="en-US" i="1"/>
              <a:t>Preece </a:t>
            </a:r>
            <a:r>
              <a:rPr lang="en-US"/>
              <a:t>et al., 1998 (chapter 24)</a:t>
            </a:r>
          </a:p>
        </p:txBody>
      </p:sp>
      <p:sp>
        <p:nvSpPr>
          <p:cNvPr id="73733" name="AutoShape 4"/>
          <p:cNvSpPr>
            <a:spLocks noChangeArrowheads="1"/>
          </p:cNvSpPr>
          <p:nvPr/>
        </p:nvSpPr>
        <p:spPr bwMode="auto">
          <a:xfrm>
            <a:off x="2743200" y="4800600"/>
            <a:ext cx="1828800" cy="1752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0000">
              <a:alpha val="30196"/>
            </a:srgbClr>
          </a:solidFill>
          <a:ln w="9525">
            <a:solidFill>
              <a:srgbClr val="FF00FF"/>
            </a:solidFill>
            <a:miter lim="800000"/>
            <a:headEnd/>
            <a:tailEnd/>
          </a:ln>
        </p:spPr>
        <p:txBody>
          <a:bodyPr wrap="none" anchor="ctr">
            <a:prstTxWarp prst="textNoShape">
              <a:avLst/>
            </a:prstTxWarp>
          </a:bodyPr>
          <a:lstStyle/>
          <a:p>
            <a:endParaRPr lang="en-GB"/>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Slide Number Placeholder 5"/>
          <p:cNvSpPr>
            <a:spLocks noGrp="1"/>
          </p:cNvSpPr>
          <p:nvPr>
            <p:ph type="sldNum" sz="quarter" idx="12"/>
          </p:nvPr>
        </p:nvSpPr>
        <p:spPr>
          <a:noFill/>
        </p:spPr>
        <p:txBody>
          <a:bodyPr/>
          <a:lstStyle/>
          <a:p>
            <a:fld id="{5CC5BAC0-4188-AD40-839D-992016D6AC4A}" type="slidenum">
              <a:rPr lang="en-US" smtClean="0">
                <a:latin typeface="Arial" charset="0"/>
              </a:rPr>
              <a:pPr/>
              <a:t>26</a:t>
            </a:fld>
            <a:endParaRPr lang="en-US" smtClean="0">
              <a:latin typeface="Arial" charset="0"/>
            </a:endParaRPr>
          </a:p>
        </p:txBody>
      </p:sp>
      <p:sp>
        <p:nvSpPr>
          <p:cNvPr id="75779" name="Rectangle 6"/>
          <p:cNvSpPr>
            <a:spLocks noGrp="1" noChangeArrowheads="1"/>
          </p:cNvSpPr>
          <p:nvPr>
            <p:ph type="title"/>
          </p:nvPr>
        </p:nvSpPr>
        <p:spPr/>
        <p:txBody>
          <a:bodyPr/>
          <a:lstStyle/>
          <a:p>
            <a:pPr eaLnBrk="1" hangingPunct="1"/>
            <a:r>
              <a:rPr lang="en-US"/>
              <a:t>Principles </a:t>
            </a:r>
          </a:p>
        </p:txBody>
      </p:sp>
      <p:sp>
        <p:nvSpPr>
          <p:cNvPr id="75780" name="Rectangle 7"/>
          <p:cNvSpPr>
            <a:spLocks noGrp="1" noChangeArrowheads="1"/>
          </p:cNvSpPr>
          <p:nvPr>
            <p:ph type="body" idx="1"/>
          </p:nvPr>
        </p:nvSpPr>
        <p:spPr/>
        <p:txBody>
          <a:bodyPr/>
          <a:lstStyle/>
          <a:p>
            <a:pPr eaLnBrk="1" hangingPunct="1">
              <a:lnSpc>
                <a:spcPct val="90000"/>
              </a:lnSpc>
            </a:pPr>
            <a:r>
              <a:rPr lang="en-US"/>
              <a:t>Predictive</a:t>
            </a:r>
          </a:p>
          <a:p>
            <a:pPr eaLnBrk="1" hangingPunct="1">
              <a:lnSpc>
                <a:spcPct val="90000"/>
              </a:lnSpc>
            </a:pPr>
            <a:r>
              <a:rPr lang="en-US"/>
              <a:t>Specify principles which can underpin design decisions</a:t>
            </a:r>
          </a:p>
          <a:p>
            <a:pPr eaLnBrk="1" hangingPunct="1">
              <a:lnSpc>
                <a:spcPct val="90000"/>
              </a:lnSpc>
            </a:pPr>
            <a:r>
              <a:rPr lang="en-US"/>
              <a:t>Do not specify the limits of human capabilities (unlike standards) </a:t>
            </a:r>
          </a:p>
          <a:p>
            <a:pPr eaLnBrk="1" hangingPunct="1">
              <a:lnSpc>
                <a:spcPct val="90000"/>
              </a:lnSpc>
            </a:pPr>
            <a:r>
              <a:rPr lang="en-US"/>
              <a:t>More general than guidelines</a:t>
            </a:r>
          </a:p>
          <a:p>
            <a:pPr lvl="2" eaLnBrk="1" hangingPunct="1">
              <a:lnSpc>
                <a:spcPct val="90000"/>
              </a:lnSpc>
              <a:buClr>
                <a:schemeClr val="tx1"/>
              </a:buClr>
              <a:buFontTx/>
              <a:buChar char=" "/>
            </a:pPr>
            <a:r>
              <a:rPr lang="en-US"/>
              <a:t>E.g. Norman: feedback, consistency, visibility, understanding</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Slide Number Placeholder 5"/>
          <p:cNvSpPr>
            <a:spLocks noGrp="1"/>
          </p:cNvSpPr>
          <p:nvPr>
            <p:ph type="sldNum" sz="quarter" idx="12"/>
          </p:nvPr>
        </p:nvSpPr>
        <p:spPr>
          <a:noFill/>
        </p:spPr>
        <p:txBody>
          <a:bodyPr/>
          <a:lstStyle/>
          <a:p>
            <a:fld id="{72D8B04C-4987-594E-9BB1-755CC5D0D2F9}" type="slidenum">
              <a:rPr lang="en-US" smtClean="0">
                <a:latin typeface="Arial" charset="0"/>
              </a:rPr>
              <a:pPr/>
              <a:t>27</a:t>
            </a:fld>
            <a:endParaRPr lang="en-US" smtClean="0">
              <a:latin typeface="Arial" charset="0"/>
            </a:endParaRPr>
          </a:p>
        </p:txBody>
      </p:sp>
      <p:sp>
        <p:nvSpPr>
          <p:cNvPr id="77827" name="Rectangle 4"/>
          <p:cNvSpPr>
            <a:spLocks noGrp="1" noChangeArrowheads="1"/>
          </p:cNvSpPr>
          <p:nvPr>
            <p:ph type="title"/>
          </p:nvPr>
        </p:nvSpPr>
        <p:spPr/>
        <p:txBody>
          <a:bodyPr/>
          <a:lstStyle/>
          <a:p>
            <a:pPr eaLnBrk="1" hangingPunct="1"/>
            <a:r>
              <a:rPr lang="en-US"/>
              <a:t> Approaches to HF</a:t>
            </a:r>
          </a:p>
        </p:txBody>
      </p:sp>
      <p:sp>
        <p:nvSpPr>
          <p:cNvPr id="77828" name="Rectangle 5"/>
          <p:cNvSpPr>
            <a:spLocks noGrp="1" noChangeArrowheads="1"/>
          </p:cNvSpPr>
          <p:nvPr>
            <p:ph type="body" idx="1"/>
          </p:nvPr>
        </p:nvSpPr>
        <p:spPr/>
        <p:txBody>
          <a:bodyPr/>
          <a:lstStyle/>
          <a:p>
            <a:pPr eaLnBrk="1" hangingPunct="1"/>
            <a:r>
              <a:rPr lang="en-US" sz="2800"/>
              <a:t>Classical ergonomics: lab-based</a:t>
            </a:r>
          </a:p>
          <a:p>
            <a:pPr eaLnBrk="1" hangingPunct="1"/>
            <a:r>
              <a:rPr lang="en-US" sz="2800"/>
              <a:t>Error ergonomics: zero defects error store</a:t>
            </a:r>
          </a:p>
          <a:p>
            <a:pPr eaLnBrk="1" hangingPunct="1"/>
            <a:r>
              <a:rPr lang="en-US" sz="2800"/>
              <a:t>Systems ergonomics: interaction dyad</a:t>
            </a:r>
          </a:p>
          <a:p>
            <a:pPr eaLnBrk="1" hangingPunct="1"/>
            <a:r>
              <a:rPr lang="en-US" sz="2800"/>
              <a:t>User centred design: contextual issues</a:t>
            </a:r>
          </a:p>
          <a:p>
            <a:pPr eaLnBrk="1" hangingPunct="1"/>
            <a:r>
              <a:rPr lang="en-US" sz="2800"/>
              <a:t>Human centred design: contextual and broader political issues</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Slide Number Placeholder 5"/>
          <p:cNvSpPr>
            <a:spLocks noGrp="1"/>
          </p:cNvSpPr>
          <p:nvPr>
            <p:ph type="sldNum" sz="quarter" idx="12"/>
          </p:nvPr>
        </p:nvSpPr>
        <p:spPr>
          <a:noFill/>
        </p:spPr>
        <p:txBody>
          <a:bodyPr/>
          <a:lstStyle/>
          <a:p>
            <a:fld id="{B3BE4296-9143-3847-A971-21C39478B01D}" type="slidenum">
              <a:rPr lang="en-US" smtClean="0">
                <a:latin typeface="Arial" charset="0"/>
              </a:rPr>
              <a:pPr/>
              <a:t>28</a:t>
            </a:fld>
            <a:endParaRPr lang="en-US" smtClean="0">
              <a:latin typeface="Arial" charset="0"/>
            </a:endParaRPr>
          </a:p>
        </p:txBody>
      </p:sp>
      <p:sp>
        <p:nvSpPr>
          <p:cNvPr id="79875" name="Rectangle 4"/>
          <p:cNvSpPr>
            <a:spLocks noGrp="1" noChangeArrowheads="1"/>
          </p:cNvSpPr>
          <p:nvPr>
            <p:ph type="title"/>
          </p:nvPr>
        </p:nvSpPr>
        <p:spPr/>
        <p:txBody>
          <a:bodyPr/>
          <a:lstStyle/>
          <a:p>
            <a:pPr eaLnBrk="1" hangingPunct="1"/>
            <a:r>
              <a:rPr lang="en-US" smtClean="0"/>
              <a:t> New Approaches to HF</a:t>
            </a:r>
          </a:p>
        </p:txBody>
      </p:sp>
      <p:sp>
        <p:nvSpPr>
          <p:cNvPr id="79876" name="Rectangle 5"/>
          <p:cNvSpPr>
            <a:spLocks noGrp="1" noChangeArrowheads="1"/>
          </p:cNvSpPr>
          <p:nvPr>
            <p:ph type="body" idx="1"/>
          </p:nvPr>
        </p:nvSpPr>
        <p:spPr>
          <a:xfrm>
            <a:off x="1316038" y="1858963"/>
            <a:ext cx="7023100" cy="4038600"/>
          </a:xfrm>
        </p:spPr>
        <p:txBody>
          <a:bodyPr/>
          <a:lstStyle/>
          <a:p>
            <a:pPr eaLnBrk="1" hangingPunct="1"/>
            <a:r>
              <a:rPr lang="en-US" sz="2800" smtClean="0"/>
              <a:t>Activity theory</a:t>
            </a:r>
          </a:p>
          <a:p>
            <a:pPr lvl="1" eaLnBrk="1" hangingPunct="1"/>
            <a:r>
              <a:rPr lang="en-US" sz="2400" smtClean="0"/>
              <a:t>Actions are extensions of thought,</a:t>
            </a:r>
          </a:p>
          <a:p>
            <a:pPr lvl="1" eaLnBrk="1" hangingPunct="1"/>
            <a:r>
              <a:rPr lang="en-US" sz="2400" smtClean="0"/>
              <a:t>Hierarchical structure of tasks and subparts,</a:t>
            </a:r>
          </a:p>
          <a:p>
            <a:pPr lvl="1" eaLnBrk="1" hangingPunct="1"/>
            <a:r>
              <a:rPr lang="en-US" sz="2400" smtClean="0"/>
              <a:t>O-O</a:t>
            </a:r>
          </a:p>
          <a:p>
            <a:pPr eaLnBrk="1" hangingPunct="1"/>
            <a:r>
              <a:rPr lang="en-US" sz="2800" smtClean="0"/>
              <a:t>Agile usability</a:t>
            </a:r>
          </a:p>
          <a:p>
            <a:pPr lvl="1" eaLnBrk="1" hangingPunct="1"/>
            <a:r>
              <a:rPr lang="en-US" sz="2400" smtClean="0"/>
              <a:t>Deployment and evaluation</a:t>
            </a:r>
          </a:p>
          <a:p>
            <a:pPr lvl="1" eaLnBrk="1" hangingPunct="1"/>
            <a:r>
              <a:rPr lang="en-US" sz="2400" smtClean="0"/>
              <a:t>Not rapid prototyping, more like releasing betas</a:t>
            </a:r>
          </a:p>
          <a:p>
            <a:pPr eaLnBrk="1" hangingPunct="1"/>
            <a:r>
              <a:rPr lang="en-US" sz="2800" smtClean="0"/>
              <a:t>Embracing users as designers</a:t>
            </a:r>
          </a:p>
          <a:p>
            <a:pPr eaLnBrk="1" hangingPunct="1"/>
            <a:endParaRPr lang="en-US" sz="2800" smtClean="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Slide Number Placeholder 5"/>
          <p:cNvSpPr>
            <a:spLocks noGrp="1"/>
          </p:cNvSpPr>
          <p:nvPr>
            <p:ph type="sldNum" sz="quarter" idx="12"/>
          </p:nvPr>
        </p:nvSpPr>
        <p:spPr>
          <a:noFill/>
        </p:spPr>
        <p:txBody>
          <a:bodyPr/>
          <a:lstStyle/>
          <a:p>
            <a:fld id="{9876D766-8288-AD48-AA82-14B88C3A2A70}" type="slidenum">
              <a:rPr lang="en-US" smtClean="0">
                <a:latin typeface="Arial" charset="0"/>
              </a:rPr>
              <a:pPr/>
              <a:t>29</a:t>
            </a:fld>
            <a:endParaRPr lang="en-US" smtClean="0">
              <a:latin typeface="Arial" charset="0"/>
            </a:endParaRPr>
          </a:p>
        </p:txBody>
      </p:sp>
      <p:sp>
        <p:nvSpPr>
          <p:cNvPr id="81923" name="Rectangle 2"/>
          <p:cNvSpPr>
            <a:spLocks noGrp="1" noChangeArrowheads="1"/>
          </p:cNvSpPr>
          <p:nvPr>
            <p:ph type="title"/>
          </p:nvPr>
        </p:nvSpPr>
        <p:spPr>
          <a:noFill/>
        </p:spPr>
        <p:txBody>
          <a:bodyPr lIns="90488" tIns="44450" rIns="90488" bIns="44450"/>
          <a:lstStyle/>
          <a:p>
            <a:pPr eaLnBrk="1" hangingPunct="1"/>
            <a:r>
              <a:rPr lang="en-US"/>
              <a:t>Concepts in HF </a:t>
            </a:r>
            <a:r>
              <a:rPr lang="en-US" sz="2400"/>
              <a:t>(1 of 3)</a:t>
            </a:r>
            <a:endParaRPr lang="en-US"/>
          </a:p>
        </p:txBody>
      </p:sp>
      <p:sp>
        <p:nvSpPr>
          <p:cNvPr id="81924" name="Rectangle 3"/>
          <p:cNvSpPr>
            <a:spLocks noGrp="1" noChangeArrowheads="1"/>
          </p:cNvSpPr>
          <p:nvPr>
            <p:ph type="body" idx="1"/>
          </p:nvPr>
        </p:nvSpPr>
        <p:spPr>
          <a:noFill/>
        </p:spPr>
        <p:txBody>
          <a:bodyPr lIns="90488" tIns="44450" rIns="90488" bIns="44450"/>
          <a:lstStyle/>
          <a:p>
            <a:pPr algn="ctr" eaLnBrk="1" hangingPunct="1">
              <a:buClr>
                <a:schemeClr val="tx1"/>
              </a:buClr>
              <a:buFont typeface="Wingdings" charset="2"/>
              <a:buNone/>
            </a:pPr>
            <a:r>
              <a:rPr lang="en-US" sz="2400"/>
              <a:t>Functionality + usability + learnability = usefulness</a:t>
            </a:r>
            <a:endParaRPr lang="en-US"/>
          </a:p>
          <a:p>
            <a:pPr eaLnBrk="1" hangingPunct="1"/>
            <a:r>
              <a:rPr lang="en-US"/>
              <a:t>functionality</a:t>
            </a:r>
          </a:p>
          <a:p>
            <a:pPr eaLnBrk="1" hangingPunct="1"/>
            <a:r>
              <a:rPr lang="en-US"/>
              <a:t>efficiency</a:t>
            </a:r>
          </a:p>
          <a:p>
            <a:pPr eaLnBrk="1" hangingPunct="1"/>
            <a:r>
              <a:rPr lang="en-US"/>
              <a:t>maintainability</a:t>
            </a:r>
          </a:p>
          <a:p>
            <a:pPr eaLnBrk="1" hangingPunct="1"/>
            <a:r>
              <a:rPr lang="en-US"/>
              <a:t>reliability</a:t>
            </a:r>
            <a:endParaRPr lang="en-US" sz="360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p:spPr>
        <p:txBody>
          <a:bodyPr/>
          <a:lstStyle/>
          <a:p>
            <a:fld id="{B39B6109-4601-334E-B9FA-72139BA09645}" type="slidenum">
              <a:rPr lang="en-US" smtClean="0">
                <a:latin typeface="Arial" charset="0"/>
              </a:rPr>
              <a:pPr/>
              <a:t>3</a:t>
            </a:fld>
            <a:endParaRPr lang="en-US" smtClean="0">
              <a:latin typeface="Arial" charset="0"/>
            </a:endParaRPr>
          </a:p>
        </p:txBody>
      </p:sp>
      <p:sp>
        <p:nvSpPr>
          <p:cNvPr id="32771" name="Rectangle 2"/>
          <p:cNvSpPr>
            <a:spLocks noGrp="1" noChangeArrowheads="1"/>
          </p:cNvSpPr>
          <p:nvPr>
            <p:ph type="title"/>
          </p:nvPr>
        </p:nvSpPr>
        <p:spPr/>
        <p:txBody>
          <a:bodyPr/>
          <a:lstStyle/>
          <a:p>
            <a:pPr eaLnBrk="1" hangingPunct="1"/>
            <a:r>
              <a:rPr lang="en-US"/>
              <a:t>I. HCI is…</a:t>
            </a:r>
          </a:p>
        </p:txBody>
      </p:sp>
      <p:sp>
        <p:nvSpPr>
          <p:cNvPr id="32772" name="Rectangle 3"/>
          <p:cNvSpPr>
            <a:spLocks noGrp="1" noChangeArrowheads="1"/>
          </p:cNvSpPr>
          <p:nvPr>
            <p:ph type="body" idx="1"/>
          </p:nvPr>
        </p:nvSpPr>
        <p:spPr>
          <a:xfrm>
            <a:off x="1025525" y="1752600"/>
            <a:ext cx="7092950" cy="2667000"/>
          </a:xfrm>
        </p:spPr>
        <p:txBody>
          <a:bodyPr/>
          <a:lstStyle/>
          <a:p>
            <a:pPr eaLnBrk="1" hangingPunct="1">
              <a:buFontTx/>
              <a:buChar char=" "/>
            </a:pPr>
            <a:r>
              <a:rPr lang="en-US"/>
              <a:t>‘a discipline concerned with the design, evaluation, and implementation of interactive computing systems for human use and with the study of major phenomena surrounding them’</a:t>
            </a:r>
            <a:endParaRPr lang="en-US" sz="1600">
              <a:latin typeface="Courier New" charset="0"/>
            </a:endParaRPr>
          </a:p>
        </p:txBody>
      </p:sp>
      <p:sp>
        <p:nvSpPr>
          <p:cNvPr id="32773" name="AutoShape 5"/>
          <p:cNvSpPr>
            <a:spLocks noChangeArrowheads="1"/>
          </p:cNvSpPr>
          <p:nvPr/>
        </p:nvSpPr>
        <p:spPr bwMode="auto">
          <a:xfrm>
            <a:off x="2582863" y="4800600"/>
            <a:ext cx="3984625" cy="941388"/>
          </a:xfrm>
          <a:prstGeom prst="roundRect">
            <a:avLst>
              <a:gd name="adj" fmla="val 16667"/>
            </a:avLst>
          </a:prstGeom>
          <a:gradFill rotWithShape="0">
            <a:gsLst>
              <a:gs pos="0">
                <a:srgbClr val="CCFFFF"/>
              </a:gs>
              <a:gs pos="100000">
                <a:srgbClr val="A6B1FF"/>
              </a:gs>
            </a:gsLst>
            <a:lin ang="5400000" scaled="1"/>
          </a:gradFill>
          <a:ln w="9525">
            <a:solidFill>
              <a:schemeClr val="tx1"/>
            </a:solidFill>
            <a:miter lim="800000"/>
            <a:headEnd/>
            <a:tailEnd/>
          </a:ln>
        </p:spPr>
        <p:txBody>
          <a:bodyPr wrap="none" anchor="ctr">
            <a:prstTxWarp prst="textNoShape">
              <a:avLst/>
            </a:prstTxWarp>
            <a:spAutoFit/>
          </a:bodyPr>
          <a:lstStyle/>
          <a:p>
            <a:pPr>
              <a:spcBef>
                <a:spcPct val="20000"/>
              </a:spcBef>
              <a:buClr>
                <a:schemeClr val="folHlink"/>
              </a:buClr>
              <a:buFontTx/>
              <a:buChar char=" "/>
            </a:pPr>
            <a:r>
              <a:rPr lang="en-US" sz="1600">
                <a:solidFill>
                  <a:schemeClr val="tx1"/>
                </a:solidFill>
                <a:latin typeface="Bank Gothic" charset="0"/>
              </a:rPr>
              <a:t>ACM SIGCHI Curricula</a:t>
            </a:r>
          </a:p>
          <a:p>
            <a:pPr>
              <a:spcBef>
                <a:spcPct val="20000"/>
              </a:spcBef>
              <a:buClr>
                <a:schemeClr val="folHlink"/>
              </a:buClr>
              <a:buFontTx/>
              <a:buChar char=" "/>
            </a:pPr>
            <a:r>
              <a:rPr lang="en-US" sz="1600">
                <a:solidFill>
                  <a:schemeClr val="tx1"/>
                </a:solidFill>
                <a:latin typeface="Bank Gothic" charset="0"/>
              </a:rPr>
              <a:t>for Human-Computer Interaction</a:t>
            </a:r>
            <a:endParaRPr lang="en-US">
              <a:solidFill>
                <a:schemeClr val="tx1"/>
              </a:solidFill>
              <a:latin typeface="Bank Gothic" charset="0"/>
            </a:endParaRPr>
          </a:p>
          <a:p>
            <a:pPr>
              <a:spcBef>
                <a:spcPct val="20000"/>
              </a:spcBef>
              <a:buClr>
                <a:schemeClr val="folHlink"/>
              </a:buClr>
            </a:pPr>
            <a:r>
              <a:rPr lang="en-US" sz="1200">
                <a:solidFill>
                  <a:schemeClr val="tx1"/>
                </a:solidFill>
                <a:latin typeface="Bank Gothic" charset="0"/>
              </a:rPr>
              <a:t>(Last updated June 2004)</a:t>
            </a:r>
            <a:endParaRPr lang="en-US" sz="180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Slide Number Placeholder 5"/>
          <p:cNvSpPr>
            <a:spLocks noGrp="1"/>
          </p:cNvSpPr>
          <p:nvPr>
            <p:ph type="sldNum" sz="quarter" idx="12"/>
          </p:nvPr>
        </p:nvSpPr>
        <p:spPr>
          <a:noFill/>
        </p:spPr>
        <p:txBody>
          <a:bodyPr/>
          <a:lstStyle/>
          <a:p>
            <a:fld id="{0CC08E86-EE30-194B-AF7C-74969171862C}" type="slidenum">
              <a:rPr lang="en-US" smtClean="0">
                <a:latin typeface="Arial" charset="0"/>
              </a:rPr>
              <a:pPr/>
              <a:t>30</a:t>
            </a:fld>
            <a:endParaRPr lang="en-US" smtClean="0">
              <a:latin typeface="Arial" charset="0"/>
            </a:endParaRPr>
          </a:p>
        </p:txBody>
      </p:sp>
      <p:sp>
        <p:nvSpPr>
          <p:cNvPr id="83971" name="Rectangle 4"/>
          <p:cNvSpPr>
            <a:spLocks noGrp="1" noChangeArrowheads="1"/>
          </p:cNvSpPr>
          <p:nvPr>
            <p:ph type="title"/>
          </p:nvPr>
        </p:nvSpPr>
        <p:spPr/>
        <p:txBody>
          <a:bodyPr/>
          <a:lstStyle/>
          <a:p>
            <a:pPr eaLnBrk="1" hangingPunct="1"/>
            <a:r>
              <a:rPr lang="en-US"/>
              <a:t>Concepts in HF </a:t>
            </a:r>
            <a:r>
              <a:rPr lang="en-US" sz="2400"/>
              <a:t>(2 of 3)</a:t>
            </a:r>
            <a:endParaRPr lang="en-US"/>
          </a:p>
        </p:txBody>
      </p:sp>
      <p:sp>
        <p:nvSpPr>
          <p:cNvPr id="83972" name="Rectangle 5"/>
          <p:cNvSpPr>
            <a:spLocks noGrp="1" noChangeArrowheads="1"/>
          </p:cNvSpPr>
          <p:nvPr>
            <p:ph type="body" idx="1"/>
          </p:nvPr>
        </p:nvSpPr>
        <p:spPr>
          <a:xfrm>
            <a:off x="1143000" y="1905000"/>
            <a:ext cx="7239000" cy="4038600"/>
          </a:xfrm>
        </p:spPr>
        <p:txBody>
          <a:bodyPr/>
          <a:lstStyle/>
          <a:p>
            <a:pPr eaLnBrk="1" hangingPunct="1"/>
            <a:r>
              <a:rPr lang="en-US"/>
              <a:t>Usability</a:t>
            </a:r>
          </a:p>
          <a:p>
            <a:pPr lvl="1" eaLnBrk="1" hangingPunct="1"/>
            <a:r>
              <a:rPr lang="en-US"/>
              <a:t>How easily functionality can be utilised by users, considering anthropometrics, core tasks, cognitive issues, social context, etc.)</a:t>
            </a:r>
          </a:p>
          <a:p>
            <a:pPr lvl="1" eaLnBrk="1" hangingPunct="1"/>
            <a:r>
              <a:rPr lang="en-US"/>
              <a:t>Appropriate functionality</a:t>
            </a:r>
          </a:p>
          <a:p>
            <a:pPr lvl="1" eaLnBrk="1" hangingPunct="1"/>
            <a:r>
              <a:rPr lang="en-US"/>
              <a:t>Appropriate efficiency</a:t>
            </a:r>
          </a:p>
          <a:p>
            <a:pPr lvl="1" eaLnBrk="1" hangingPunct="1"/>
            <a:r>
              <a:rPr lang="en-US"/>
              <a:t>Visual clarity (contributes to explicitness)</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Slide Number Placeholder 5"/>
          <p:cNvSpPr>
            <a:spLocks noGrp="1"/>
          </p:cNvSpPr>
          <p:nvPr>
            <p:ph type="sldNum" sz="quarter" idx="12"/>
          </p:nvPr>
        </p:nvSpPr>
        <p:spPr>
          <a:noFill/>
        </p:spPr>
        <p:txBody>
          <a:bodyPr/>
          <a:lstStyle/>
          <a:p>
            <a:fld id="{5ABC8B50-2D2E-5E42-8956-74322BE9CCB6}" type="slidenum">
              <a:rPr lang="en-US" smtClean="0">
                <a:latin typeface="Arial" charset="0"/>
              </a:rPr>
              <a:pPr/>
              <a:t>31</a:t>
            </a:fld>
            <a:endParaRPr lang="en-US" smtClean="0">
              <a:latin typeface="Arial" charset="0"/>
            </a:endParaRPr>
          </a:p>
        </p:txBody>
      </p:sp>
      <p:sp>
        <p:nvSpPr>
          <p:cNvPr id="86019" name="Rectangle 2"/>
          <p:cNvSpPr>
            <a:spLocks noGrp="1" noChangeArrowheads="1"/>
          </p:cNvSpPr>
          <p:nvPr>
            <p:ph type="title"/>
          </p:nvPr>
        </p:nvSpPr>
        <p:spPr>
          <a:noFill/>
        </p:spPr>
        <p:txBody>
          <a:bodyPr lIns="90488" tIns="44450" rIns="90488" bIns="44450"/>
          <a:lstStyle/>
          <a:p>
            <a:pPr eaLnBrk="1" hangingPunct="1"/>
            <a:r>
              <a:rPr lang="en-US"/>
              <a:t>Concepts in HF </a:t>
            </a:r>
            <a:r>
              <a:rPr lang="en-US" sz="2400"/>
              <a:t>(3 of 3)</a:t>
            </a:r>
            <a:endParaRPr lang="en-US"/>
          </a:p>
        </p:txBody>
      </p:sp>
      <p:sp>
        <p:nvSpPr>
          <p:cNvPr id="86020" name="Rectangle 3"/>
          <p:cNvSpPr>
            <a:spLocks noGrp="1" noChangeArrowheads="1"/>
          </p:cNvSpPr>
          <p:nvPr>
            <p:ph type="body" idx="1"/>
          </p:nvPr>
        </p:nvSpPr>
        <p:spPr>
          <a:xfrm>
            <a:off x="1981200" y="1905000"/>
            <a:ext cx="5181600" cy="4038600"/>
          </a:xfrm>
          <a:noFill/>
        </p:spPr>
        <p:txBody>
          <a:bodyPr lIns="90488" tIns="44450" rIns="90488" bIns="44450"/>
          <a:lstStyle/>
          <a:p>
            <a:pPr eaLnBrk="1" hangingPunct="1"/>
            <a:r>
              <a:rPr lang="en-US" sz="2800"/>
              <a:t>Consistency</a:t>
            </a:r>
          </a:p>
          <a:p>
            <a:pPr lvl="1" eaLnBrk="1" hangingPunct="1">
              <a:buClr>
                <a:schemeClr val="hlink"/>
              </a:buClr>
              <a:buFontTx/>
              <a:buNone/>
            </a:pPr>
            <a:r>
              <a:rPr lang="en-US" sz="2400"/>
              <a:t>(Contributes to explicitness)</a:t>
            </a:r>
          </a:p>
          <a:p>
            <a:pPr eaLnBrk="1" hangingPunct="1"/>
            <a:r>
              <a:rPr lang="en-US" sz="2800"/>
              <a:t>Informative feedback</a:t>
            </a:r>
          </a:p>
          <a:p>
            <a:pPr lvl="1" eaLnBrk="1" hangingPunct="1">
              <a:buClr>
                <a:schemeClr val="hlink"/>
              </a:buClr>
              <a:buFontTx/>
              <a:buNone/>
            </a:pPr>
            <a:r>
              <a:rPr lang="en-US" sz="2400"/>
              <a:t>(Contributes to explicitness)</a:t>
            </a:r>
          </a:p>
          <a:p>
            <a:pPr eaLnBrk="1" hangingPunct="1"/>
            <a:r>
              <a:rPr lang="en-US" sz="2800"/>
              <a:t>Flexibility and control</a:t>
            </a:r>
          </a:p>
          <a:p>
            <a:pPr eaLnBrk="1" hangingPunct="1"/>
            <a:r>
              <a:rPr lang="en-US" sz="2800"/>
              <a:t>Error prevention and control</a:t>
            </a:r>
          </a:p>
          <a:p>
            <a:pPr eaLnBrk="1" hangingPunct="1"/>
            <a:r>
              <a:rPr lang="en-US" sz="2800"/>
              <a:t>User guidance and support</a:t>
            </a:r>
          </a:p>
          <a:p>
            <a:pPr eaLnBrk="1" hangingPunct="1"/>
            <a:r>
              <a:rPr lang="en-US" sz="2800"/>
              <a:t>All aid learnability</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Slide Number Placeholder 5"/>
          <p:cNvSpPr>
            <a:spLocks noGrp="1"/>
          </p:cNvSpPr>
          <p:nvPr>
            <p:ph type="sldNum" sz="quarter" idx="12"/>
          </p:nvPr>
        </p:nvSpPr>
        <p:spPr>
          <a:noFill/>
        </p:spPr>
        <p:txBody>
          <a:bodyPr/>
          <a:lstStyle/>
          <a:p>
            <a:fld id="{3E73F356-1129-F746-843F-62F8AB97F39D}" type="slidenum">
              <a:rPr lang="en-US" smtClean="0">
                <a:latin typeface="Arial" charset="0"/>
              </a:rPr>
              <a:pPr/>
              <a:t>32</a:t>
            </a:fld>
            <a:endParaRPr lang="en-US" smtClean="0">
              <a:latin typeface="Arial" charset="0"/>
            </a:endParaRPr>
          </a:p>
        </p:txBody>
      </p:sp>
      <p:sp>
        <p:nvSpPr>
          <p:cNvPr id="88067" name="Rectangle 2"/>
          <p:cNvSpPr>
            <a:spLocks noGrp="1" noChangeArrowheads="1"/>
          </p:cNvSpPr>
          <p:nvPr>
            <p:ph type="title"/>
          </p:nvPr>
        </p:nvSpPr>
        <p:spPr>
          <a:noFill/>
        </p:spPr>
        <p:txBody>
          <a:bodyPr lIns="90488" tIns="44450" rIns="90488" bIns="44450"/>
          <a:lstStyle/>
          <a:p>
            <a:pPr eaLnBrk="1" hangingPunct="1">
              <a:lnSpc>
                <a:spcPct val="80000"/>
              </a:lnSpc>
            </a:pPr>
            <a:r>
              <a:rPr lang="en-US" sz="4000"/>
              <a:t>Definitions of Usability</a:t>
            </a:r>
            <a:endParaRPr lang="en-US"/>
          </a:p>
        </p:txBody>
      </p:sp>
      <p:sp>
        <p:nvSpPr>
          <p:cNvPr id="88068" name="Rectangle 3"/>
          <p:cNvSpPr>
            <a:spLocks noGrp="1" noChangeArrowheads="1"/>
          </p:cNvSpPr>
          <p:nvPr>
            <p:ph type="body" idx="1"/>
          </p:nvPr>
        </p:nvSpPr>
        <p:spPr>
          <a:noFill/>
        </p:spPr>
        <p:txBody>
          <a:bodyPr lIns="90488" tIns="44450" rIns="90488" bIns="44450"/>
          <a:lstStyle/>
          <a:p>
            <a:pPr eaLnBrk="1" hangingPunct="1"/>
            <a:r>
              <a:rPr lang="en-US" sz="2800" i="1"/>
              <a:t>Eason</a:t>
            </a:r>
            <a:r>
              <a:rPr lang="en-US" sz="2800"/>
              <a:t> (1984) ‘the major indicator of usability is whether a system or facility is used’</a:t>
            </a:r>
          </a:p>
          <a:p>
            <a:pPr eaLnBrk="1" hangingPunct="1"/>
            <a:endParaRPr lang="en-US" sz="2800"/>
          </a:p>
          <a:p>
            <a:pPr eaLnBrk="1" hangingPunct="1"/>
            <a:r>
              <a:rPr lang="en-US" sz="2800" i="1"/>
              <a:t>ISO</a:t>
            </a:r>
            <a:r>
              <a:rPr lang="en-US" sz="2800"/>
              <a:t>: ‘the usability of a product is the degree to which specific users can achieve their goals within a particular environment, effectively, efficiently, comfortably and in an acceptable manner’</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Slide Number Placeholder 5"/>
          <p:cNvSpPr>
            <a:spLocks noGrp="1"/>
          </p:cNvSpPr>
          <p:nvPr>
            <p:ph type="sldNum" sz="quarter" idx="12"/>
          </p:nvPr>
        </p:nvSpPr>
        <p:spPr>
          <a:noFill/>
        </p:spPr>
        <p:txBody>
          <a:bodyPr/>
          <a:lstStyle/>
          <a:p>
            <a:fld id="{8F247321-9682-3842-9C71-1B7E50A50CCA}" type="slidenum">
              <a:rPr lang="en-US" smtClean="0">
                <a:latin typeface="Arial" charset="0"/>
              </a:rPr>
              <a:pPr/>
              <a:t>33</a:t>
            </a:fld>
            <a:endParaRPr lang="en-US" smtClean="0">
              <a:latin typeface="Arial" charset="0"/>
            </a:endParaRPr>
          </a:p>
        </p:txBody>
      </p:sp>
      <p:sp>
        <p:nvSpPr>
          <p:cNvPr id="90115" name="Rectangle 2"/>
          <p:cNvSpPr>
            <a:spLocks noGrp="1" noChangeArrowheads="1"/>
          </p:cNvSpPr>
          <p:nvPr>
            <p:ph type="title"/>
          </p:nvPr>
        </p:nvSpPr>
        <p:spPr/>
        <p:txBody>
          <a:bodyPr/>
          <a:lstStyle/>
          <a:p>
            <a:pPr eaLnBrk="1" hangingPunct="1"/>
            <a:r>
              <a:rPr lang="en-US"/>
              <a:t>Eason’s Usability</a:t>
            </a:r>
            <a:r>
              <a:rPr lang="en-US" sz="4000" baseline="30000">
                <a:solidFill>
                  <a:srgbClr val="0080FF"/>
                </a:solidFill>
              </a:rPr>
              <a:t>*</a:t>
            </a:r>
            <a:endParaRPr lang="en-US"/>
          </a:p>
        </p:txBody>
      </p:sp>
      <p:pic>
        <p:nvPicPr>
          <p:cNvPr id="90116" name="Picture 5" descr="EasonUsabilitySummary"/>
          <p:cNvPicPr>
            <a:picLocks noGrp="1" noChangeAspect="1" noChangeArrowheads="1"/>
          </p:cNvPicPr>
          <p:nvPr>
            <p:ph idx="1"/>
          </p:nvPr>
        </p:nvPicPr>
        <p:blipFill>
          <a:blip r:embed="rId3"/>
          <a:srcRect/>
          <a:stretch>
            <a:fillRect/>
          </a:stretch>
        </p:blipFill>
        <p:spPr>
          <a:xfrm>
            <a:off x="2225675" y="1905000"/>
            <a:ext cx="4843463" cy="4038600"/>
          </a:xfrm>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Slide Number Placeholder 5"/>
          <p:cNvSpPr>
            <a:spLocks noGrp="1"/>
          </p:cNvSpPr>
          <p:nvPr>
            <p:ph type="sldNum" sz="quarter" idx="12"/>
          </p:nvPr>
        </p:nvSpPr>
        <p:spPr>
          <a:noFill/>
        </p:spPr>
        <p:txBody>
          <a:bodyPr/>
          <a:lstStyle/>
          <a:p>
            <a:fld id="{9AB4C6ED-B0F1-F745-A041-B7265227FAC3}" type="slidenum">
              <a:rPr lang="en-US" smtClean="0">
                <a:latin typeface="Arial" charset="0"/>
              </a:rPr>
              <a:pPr/>
              <a:t>34</a:t>
            </a:fld>
            <a:endParaRPr lang="en-US" smtClean="0">
              <a:latin typeface="Arial" charset="0"/>
            </a:endParaRPr>
          </a:p>
        </p:txBody>
      </p:sp>
      <p:sp>
        <p:nvSpPr>
          <p:cNvPr id="92163" name="Rectangle 2"/>
          <p:cNvSpPr>
            <a:spLocks noGrp="1" noChangeArrowheads="1"/>
          </p:cNvSpPr>
          <p:nvPr>
            <p:ph type="title"/>
          </p:nvPr>
        </p:nvSpPr>
        <p:spPr>
          <a:noFill/>
        </p:spPr>
        <p:txBody>
          <a:bodyPr lIns="90488" tIns="44450" rIns="90488" bIns="44450"/>
          <a:lstStyle/>
          <a:p>
            <a:pPr eaLnBrk="1" hangingPunct="1">
              <a:lnSpc>
                <a:spcPct val="90000"/>
              </a:lnSpc>
            </a:pPr>
            <a:r>
              <a:rPr lang="en-US" sz="3600"/>
              <a:t>some other</a:t>
            </a:r>
            <a:r>
              <a:rPr lang="en-US" sz="4000"/>
              <a:t> </a:t>
            </a:r>
            <a:br>
              <a:rPr lang="en-US" sz="4000"/>
            </a:br>
            <a:r>
              <a:rPr lang="en-US" sz="4000"/>
              <a:t>Definitions of Usability</a:t>
            </a:r>
            <a:endParaRPr lang="en-US"/>
          </a:p>
        </p:txBody>
      </p:sp>
      <p:sp>
        <p:nvSpPr>
          <p:cNvPr id="92164" name="Rectangle 3"/>
          <p:cNvSpPr>
            <a:spLocks noGrp="1" noChangeArrowheads="1"/>
          </p:cNvSpPr>
          <p:nvPr>
            <p:ph type="body" idx="1"/>
          </p:nvPr>
        </p:nvSpPr>
        <p:spPr>
          <a:noFill/>
        </p:spPr>
        <p:txBody>
          <a:bodyPr lIns="90488" tIns="44450" rIns="90488" bIns="44450"/>
          <a:lstStyle/>
          <a:p>
            <a:pPr eaLnBrk="1" hangingPunct="1">
              <a:lnSpc>
                <a:spcPct val="90000"/>
              </a:lnSpc>
            </a:pPr>
            <a:r>
              <a:rPr lang="en-US" i="1"/>
              <a:t>ETSI</a:t>
            </a:r>
            <a:r>
              <a:rPr lang="en-US"/>
              <a:t>: performance  (objective measures) &amp; attitude (likeability </a:t>
            </a:r>
            <a:r>
              <a:rPr lang="en-US">
                <a:ea typeface="Tahoma" charset="0"/>
                <a:cs typeface="Tahoma" charset="0"/>
              </a:rPr>
              <a:t>—</a:t>
            </a:r>
            <a:r>
              <a:rPr lang="en-US"/>
              <a:t> subjective measures)</a:t>
            </a:r>
          </a:p>
          <a:p>
            <a:pPr eaLnBrk="1" hangingPunct="1">
              <a:lnSpc>
                <a:spcPct val="90000"/>
              </a:lnSpc>
            </a:pPr>
            <a:r>
              <a:rPr lang="en-US" i="1"/>
              <a:t>Shackel</a:t>
            </a:r>
            <a:r>
              <a:rPr lang="en-US"/>
              <a:t> (1991): effectiveness, learnability, flexibility and attitude</a:t>
            </a:r>
          </a:p>
          <a:p>
            <a:pPr eaLnBrk="1" hangingPunct="1">
              <a:lnSpc>
                <a:spcPct val="90000"/>
              </a:lnSpc>
            </a:pPr>
            <a:r>
              <a:rPr lang="en-US" i="1"/>
              <a:t>Booth</a:t>
            </a:r>
            <a:r>
              <a:rPr lang="en-US"/>
              <a:t> (1989) usefulness — effectiveness and ease of use, learnability and attitude and likeability</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Slide Number Placeholder 5"/>
          <p:cNvSpPr>
            <a:spLocks noGrp="1"/>
          </p:cNvSpPr>
          <p:nvPr>
            <p:ph type="sldNum" sz="quarter" idx="12"/>
          </p:nvPr>
        </p:nvSpPr>
        <p:spPr>
          <a:noFill/>
        </p:spPr>
        <p:txBody>
          <a:bodyPr/>
          <a:lstStyle/>
          <a:p>
            <a:fld id="{297DC54E-2AA9-2647-A6E5-04F1C8BF69FC}" type="slidenum">
              <a:rPr lang="en-US" smtClean="0">
                <a:latin typeface="Arial" charset="0"/>
              </a:rPr>
              <a:pPr/>
              <a:t>35</a:t>
            </a:fld>
            <a:endParaRPr lang="en-US" smtClean="0">
              <a:latin typeface="Arial" charset="0"/>
            </a:endParaRPr>
          </a:p>
        </p:txBody>
      </p:sp>
      <p:sp>
        <p:nvSpPr>
          <p:cNvPr id="94211" name="Rectangle 2"/>
          <p:cNvSpPr>
            <a:spLocks noGrp="1" noChangeArrowheads="1"/>
          </p:cNvSpPr>
          <p:nvPr>
            <p:ph type="title"/>
          </p:nvPr>
        </p:nvSpPr>
        <p:spPr/>
        <p:txBody>
          <a:bodyPr/>
          <a:lstStyle/>
          <a:p>
            <a:pPr eaLnBrk="1" hangingPunct="1">
              <a:lnSpc>
                <a:spcPct val="80000"/>
              </a:lnSpc>
            </a:pPr>
            <a:r>
              <a:rPr lang="en-US"/>
              <a:t>Nielsen’s</a:t>
            </a:r>
            <a:br>
              <a:rPr lang="en-US"/>
            </a:br>
            <a:r>
              <a:rPr lang="en-US" sz="4000"/>
              <a:t>System Acceptability</a:t>
            </a:r>
            <a:endParaRPr lang="en-US"/>
          </a:p>
        </p:txBody>
      </p:sp>
      <p:pic>
        <p:nvPicPr>
          <p:cNvPr id="94212" name="Picture 5" descr="Picture"/>
          <p:cNvPicPr>
            <a:picLocks noGrp="1" noChangeAspect="1" noChangeArrowheads="1"/>
          </p:cNvPicPr>
          <p:nvPr>
            <p:ph idx="1"/>
          </p:nvPr>
        </p:nvPicPr>
        <p:blipFill>
          <a:blip r:embed="rId3">
            <a:lum bright="-34000" contrast="70000"/>
          </a:blip>
          <a:srcRect/>
          <a:stretch>
            <a:fillRect/>
          </a:stretch>
        </p:blipFill>
        <p:spPr>
          <a:xfrm rot="10800000">
            <a:off x="2051050" y="2051050"/>
            <a:ext cx="5867400" cy="3657600"/>
          </a:xfrm>
        </p:spPr>
      </p:pic>
      <p:sp>
        <p:nvSpPr>
          <p:cNvPr id="219143" name="Rectangle 7"/>
          <p:cNvSpPr>
            <a:spLocks noChangeArrowheads="1"/>
          </p:cNvSpPr>
          <p:nvPr/>
        </p:nvSpPr>
        <p:spPr bwMode="auto">
          <a:xfrm>
            <a:off x="5181600" y="3505200"/>
            <a:ext cx="762000" cy="228600"/>
          </a:xfrm>
          <a:prstGeom prst="rect">
            <a:avLst/>
          </a:prstGeom>
          <a:solidFill>
            <a:srgbClr val="B8FF00">
              <a:alpha val="20000"/>
            </a:srgbClr>
          </a:solidFill>
          <a:ln w="9525">
            <a:noFill/>
            <a:miter lim="800000"/>
            <a:headEnd/>
            <a:tailEnd/>
          </a:ln>
        </p:spPr>
        <p:txBody>
          <a:bodyPr wrap="none" anchor="ctr">
            <a:prstTxWarp prst="textNoShape">
              <a:avLst/>
            </a:prstTxWarp>
          </a:bodyPr>
          <a:lstStyle/>
          <a:p>
            <a:endParaRPr lang="en-GB"/>
          </a:p>
        </p:txBody>
      </p:sp>
      <p:sp>
        <p:nvSpPr>
          <p:cNvPr id="219144" name="Oval 8"/>
          <p:cNvSpPr>
            <a:spLocks noChangeArrowheads="1"/>
          </p:cNvSpPr>
          <p:nvPr/>
        </p:nvSpPr>
        <p:spPr bwMode="auto">
          <a:xfrm>
            <a:off x="2362200" y="3200400"/>
            <a:ext cx="152400" cy="152400"/>
          </a:xfrm>
          <a:prstGeom prst="ellipse">
            <a:avLst/>
          </a:prstGeom>
          <a:solidFill>
            <a:schemeClr val="hlink"/>
          </a:solidFill>
          <a:ln w="9525">
            <a:noFill/>
            <a:miter lim="800000"/>
            <a:headEnd/>
            <a:tailEnd/>
          </a:ln>
        </p:spPr>
        <p:txBody>
          <a:bodyPr wrap="none" anchor="ctr">
            <a:prstTxWarp prst="textNoShape">
              <a:avLst/>
            </a:prstTxWarp>
          </a:bodyPr>
          <a:lstStyle/>
          <a:p>
            <a:endParaRPr lang="en-GB"/>
          </a:p>
        </p:txBody>
      </p:sp>
      <p:sp>
        <p:nvSpPr>
          <p:cNvPr id="219145" name="Oval 9"/>
          <p:cNvSpPr>
            <a:spLocks noChangeArrowheads="1"/>
          </p:cNvSpPr>
          <p:nvPr/>
        </p:nvSpPr>
        <p:spPr bwMode="auto">
          <a:xfrm>
            <a:off x="3352800" y="3962400"/>
            <a:ext cx="152400" cy="152400"/>
          </a:xfrm>
          <a:prstGeom prst="ellipse">
            <a:avLst/>
          </a:prstGeom>
          <a:solidFill>
            <a:schemeClr val="hlink"/>
          </a:solidFill>
          <a:ln w="9525">
            <a:noFill/>
            <a:miter lim="800000"/>
            <a:headEnd/>
            <a:tailEnd/>
          </a:ln>
        </p:spPr>
        <p:txBody>
          <a:bodyPr wrap="none" anchor="ctr">
            <a:prstTxWarp prst="textNoShape">
              <a:avLst/>
            </a:prstTxWarp>
          </a:bodyPr>
          <a:lstStyle/>
          <a:p>
            <a:endParaRPr lang="en-GB"/>
          </a:p>
        </p:txBody>
      </p:sp>
      <p:sp>
        <p:nvSpPr>
          <p:cNvPr id="219146" name="Oval 10"/>
          <p:cNvSpPr>
            <a:spLocks noChangeArrowheads="1"/>
          </p:cNvSpPr>
          <p:nvPr/>
        </p:nvSpPr>
        <p:spPr bwMode="auto">
          <a:xfrm>
            <a:off x="4295775" y="3079750"/>
            <a:ext cx="152400" cy="152400"/>
          </a:xfrm>
          <a:prstGeom prst="ellipse">
            <a:avLst/>
          </a:prstGeom>
          <a:solidFill>
            <a:schemeClr val="hlink"/>
          </a:solidFill>
          <a:ln w="9525">
            <a:noFill/>
            <a:miter lim="800000"/>
            <a:headEnd/>
            <a:tailEnd/>
          </a:ln>
        </p:spPr>
        <p:txBody>
          <a:bodyPr wrap="none" anchor="ctr">
            <a:prstTxWarp prst="textNoShape">
              <a:avLst/>
            </a:prstTxWarp>
          </a:bodyPr>
          <a:lstStyle/>
          <a:p>
            <a:endParaRPr lang="en-GB"/>
          </a:p>
        </p:txBody>
      </p:sp>
      <p:sp>
        <p:nvSpPr>
          <p:cNvPr id="219147" name="Oval 11"/>
          <p:cNvSpPr>
            <a:spLocks noChangeArrowheads="1"/>
          </p:cNvSpPr>
          <p:nvPr/>
        </p:nvSpPr>
        <p:spPr bwMode="auto">
          <a:xfrm>
            <a:off x="5410200" y="3733800"/>
            <a:ext cx="152400" cy="152400"/>
          </a:xfrm>
          <a:prstGeom prst="ellipse">
            <a:avLst/>
          </a:prstGeom>
          <a:solidFill>
            <a:schemeClr val="accent2"/>
          </a:solidFill>
          <a:ln w="25400">
            <a:solidFill>
              <a:srgbClr val="4F7C00"/>
            </a:solidFill>
            <a:miter lim="800000"/>
            <a:headEnd/>
            <a:tailEnd/>
          </a:ln>
          <a:effectLst>
            <a:outerShdw blurRad="63500" dist="35921" dir="2700000" algn="ctr" rotWithShape="0">
              <a:srgbClr val="FFFF66"/>
            </a:outerShdw>
          </a:effectLst>
        </p:spPr>
        <p:txBody>
          <a:bodyPr wrap="none" anchor="ctr">
            <a:prstTxWarp prst="textNoShape">
              <a:avLst/>
            </a:prstTxWarp>
          </a:bodyPr>
          <a:lstStyle/>
          <a:p>
            <a:pPr>
              <a:defRPr/>
            </a:pPr>
            <a:endParaRPr lang="en-US">
              <a:latin typeface="Tahoma" pitchFamily="-108" charset="0"/>
            </a:endParaRPr>
          </a:p>
        </p:txBody>
      </p:sp>
      <p:cxnSp>
        <p:nvCxnSpPr>
          <p:cNvPr id="219148" name="AutoShape 12"/>
          <p:cNvCxnSpPr>
            <a:cxnSpLocks noChangeShapeType="1"/>
            <a:stCxn id="219144" idx="5"/>
            <a:endCxn id="219145" idx="1"/>
          </p:cNvCxnSpPr>
          <p:nvPr/>
        </p:nvCxnSpPr>
        <p:spPr bwMode="auto">
          <a:xfrm>
            <a:off x="2492375" y="3330575"/>
            <a:ext cx="882650" cy="654050"/>
          </a:xfrm>
          <a:prstGeom prst="straightConnector1">
            <a:avLst/>
          </a:prstGeom>
          <a:noFill/>
          <a:ln w="34925">
            <a:solidFill>
              <a:srgbClr val="4F7C00"/>
            </a:solidFill>
            <a:miter lim="800000"/>
            <a:headEnd/>
            <a:tailEnd/>
          </a:ln>
        </p:spPr>
      </p:cxnSp>
      <p:cxnSp>
        <p:nvCxnSpPr>
          <p:cNvPr id="219149" name="AutoShape 13"/>
          <p:cNvCxnSpPr>
            <a:cxnSpLocks noChangeShapeType="1"/>
            <a:stCxn id="219145" idx="7"/>
            <a:endCxn id="219146" idx="3"/>
          </p:cNvCxnSpPr>
          <p:nvPr/>
        </p:nvCxnSpPr>
        <p:spPr bwMode="auto">
          <a:xfrm flipV="1">
            <a:off x="3482975" y="3209925"/>
            <a:ext cx="835025" cy="774700"/>
          </a:xfrm>
          <a:prstGeom prst="straightConnector1">
            <a:avLst/>
          </a:prstGeom>
          <a:noFill/>
          <a:ln w="34925">
            <a:solidFill>
              <a:srgbClr val="4F7C00"/>
            </a:solidFill>
            <a:miter lim="800000"/>
            <a:headEnd/>
            <a:tailEnd/>
          </a:ln>
        </p:spPr>
      </p:cxnSp>
      <p:cxnSp>
        <p:nvCxnSpPr>
          <p:cNvPr id="219150" name="AutoShape 14"/>
          <p:cNvCxnSpPr>
            <a:cxnSpLocks noChangeShapeType="1"/>
            <a:stCxn id="219146" idx="5"/>
            <a:endCxn id="219147" idx="1"/>
          </p:cNvCxnSpPr>
          <p:nvPr/>
        </p:nvCxnSpPr>
        <p:spPr bwMode="auto">
          <a:xfrm>
            <a:off x="4425950" y="3209925"/>
            <a:ext cx="1006475" cy="546100"/>
          </a:xfrm>
          <a:prstGeom prst="straightConnector1">
            <a:avLst/>
          </a:prstGeom>
          <a:noFill/>
          <a:ln w="34925">
            <a:solidFill>
              <a:srgbClr val="4F7C00"/>
            </a:solidFill>
            <a:miter lim="800000"/>
            <a:headEnd/>
            <a:tailEnd/>
          </a:ln>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19144"/>
                                        </p:tgtEl>
                                        <p:attrNameLst>
                                          <p:attrName>style.visibility</p:attrName>
                                        </p:attrNameLst>
                                      </p:cBhvr>
                                      <p:to>
                                        <p:strVal val="visible"/>
                                      </p:to>
                                    </p:set>
                                    <p:anim calcmode="lin" valueType="num">
                                      <p:cBhvr>
                                        <p:cTn id="7" dur="500" fill="hold"/>
                                        <p:tgtEl>
                                          <p:spTgt spid="219144"/>
                                        </p:tgtEl>
                                        <p:attrNameLst>
                                          <p:attrName>ppt_w</p:attrName>
                                        </p:attrNameLst>
                                      </p:cBhvr>
                                      <p:tavLst>
                                        <p:tav tm="0">
                                          <p:val>
                                            <p:fltVal val="0"/>
                                          </p:val>
                                        </p:tav>
                                        <p:tav tm="100000">
                                          <p:val>
                                            <p:strVal val="#ppt_w"/>
                                          </p:val>
                                        </p:tav>
                                      </p:tavLst>
                                    </p:anim>
                                    <p:anim calcmode="lin" valueType="num">
                                      <p:cBhvr>
                                        <p:cTn id="8" dur="500" fill="hold"/>
                                        <p:tgtEl>
                                          <p:spTgt spid="219144"/>
                                        </p:tgtEl>
                                        <p:attrNameLst>
                                          <p:attrName>ppt_h</p:attrName>
                                        </p:attrNameLst>
                                      </p:cBhvr>
                                      <p:tavLst>
                                        <p:tav tm="0">
                                          <p:val>
                                            <p:fltVal val="0"/>
                                          </p:val>
                                        </p:tav>
                                        <p:tav tm="100000">
                                          <p:val>
                                            <p:strVal val="#ppt_h"/>
                                          </p:val>
                                        </p:tav>
                                      </p:tavLst>
                                    </p:anim>
                                    <p:animEffect transition="in" filter="fade">
                                      <p:cBhvr>
                                        <p:cTn id="9" dur="500"/>
                                        <p:tgtEl>
                                          <p:spTgt spid="219144"/>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19148"/>
                                        </p:tgtEl>
                                        <p:attrNameLst>
                                          <p:attrName>style.visibility</p:attrName>
                                        </p:attrNameLst>
                                      </p:cBhvr>
                                      <p:to>
                                        <p:strVal val="visible"/>
                                      </p:to>
                                    </p:set>
                                    <p:animEffect transition="in" filter="wipe(left)">
                                      <p:cBhvr>
                                        <p:cTn id="13" dur="500"/>
                                        <p:tgtEl>
                                          <p:spTgt spid="219148"/>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219145"/>
                                        </p:tgtEl>
                                        <p:attrNameLst>
                                          <p:attrName>style.visibility</p:attrName>
                                        </p:attrNameLst>
                                      </p:cBhvr>
                                      <p:to>
                                        <p:strVal val="visible"/>
                                      </p:to>
                                    </p:set>
                                    <p:anim calcmode="lin" valueType="num">
                                      <p:cBhvr>
                                        <p:cTn id="17" dur="500" fill="hold"/>
                                        <p:tgtEl>
                                          <p:spTgt spid="219145"/>
                                        </p:tgtEl>
                                        <p:attrNameLst>
                                          <p:attrName>ppt_w</p:attrName>
                                        </p:attrNameLst>
                                      </p:cBhvr>
                                      <p:tavLst>
                                        <p:tav tm="0">
                                          <p:val>
                                            <p:fltVal val="0"/>
                                          </p:val>
                                        </p:tav>
                                        <p:tav tm="100000">
                                          <p:val>
                                            <p:strVal val="#ppt_w"/>
                                          </p:val>
                                        </p:tav>
                                      </p:tavLst>
                                    </p:anim>
                                    <p:anim calcmode="lin" valueType="num">
                                      <p:cBhvr>
                                        <p:cTn id="18" dur="500" fill="hold"/>
                                        <p:tgtEl>
                                          <p:spTgt spid="219145"/>
                                        </p:tgtEl>
                                        <p:attrNameLst>
                                          <p:attrName>ppt_h</p:attrName>
                                        </p:attrNameLst>
                                      </p:cBhvr>
                                      <p:tavLst>
                                        <p:tav tm="0">
                                          <p:val>
                                            <p:fltVal val="0"/>
                                          </p:val>
                                        </p:tav>
                                        <p:tav tm="100000">
                                          <p:val>
                                            <p:strVal val="#ppt_h"/>
                                          </p:val>
                                        </p:tav>
                                      </p:tavLst>
                                    </p:anim>
                                    <p:animEffect transition="in" filter="fade">
                                      <p:cBhvr>
                                        <p:cTn id="19" dur="500"/>
                                        <p:tgtEl>
                                          <p:spTgt spid="219145"/>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219149"/>
                                        </p:tgtEl>
                                        <p:attrNameLst>
                                          <p:attrName>style.visibility</p:attrName>
                                        </p:attrNameLst>
                                      </p:cBhvr>
                                      <p:to>
                                        <p:strVal val="visible"/>
                                      </p:to>
                                    </p:set>
                                    <p:animEffect transition="in" filter="wipe(left)">
                                      <p:cBhvr>
                                        <p:cTn id="23" dur="500"/>
                                        <p:tgtEl>
                                          <p:spTgt spid="219149"/>
                                        </p:tgtEl>
                                      </p:cBhvr>
                                    </p:animEffect>
                                  </p:childTnLst>
                                </p:cTn>
                              </p:par>
                            </p:childTnLst>
                          </p:cTn>
                        </p:par>
                        <p:par>
                          <p:cTn id="24" fill="hold">
                            <p:stCondLst>
                              <p:cond delay="2000"/>
                            </p:stCondLst>
                            <p:childTnLst>
                              <p:par>
                                <p:cTn id="25" presetID="53" presetClass="entr" presetSubtype="0" fill="hold" grpId="0" nodeType="afterEffect">
                                  <p:stCondLst>
                                    <p:cond delay="0"/>
                                  </p:stCondLst>
                                  <p:childTnLst>
                                    <p:set>
                                      <p:cBhvr>
                                        <p:cTn id="26" dur="1" fill="hold">
                                          <p:stCondLst>
                                            <p:cond delay="0"/>
                                          </p:stCondLst>
                                        </p:cTn>
                                        <p:tgtEl>
                                          <p:spTgt spid="219146"/>
                                        </p:tgtEl>
                                        <p:attrNameLst>
                                          <p:attrName>style.visibility</p:attrName>
                                        </p:attrNameLst>
                                      </p:cBhvr>
                                      <p:to>
                                        <p:strVal val="visible"/>
                                      </p:to>
                                    </p:set>
                                    <p:anim calcmode="lin" valueType="num">
                                      <p:cBhvr>
                                        <p:cTn id="27" dur="500" fill="hold"/>
                                        <p:tgtEl>
                                          <p:spTgt spid="219146"/>
                                        </p:tgtEl>
                                        <p:attrNameLst>
                                          <p:attrName>ppt_w</p:attrName>
                                        </p:attrNameLst>
                                      </p:cBhvr>
                                      <p:tavLst>
                                        <p:tav tm="0">
                                          <p:val>
                                            <p:fltVal val="0"/>
                                          </p:val>
                                        </p:tav>
                                        <p:tav tm="100000">
                                          <p:val>
                                            <p:strVal val="#ppt_w"/>
                                          </p:val>
                                        </p:tav>
                                      </p:tavLst>
                                    </p:anim>
                                    <p:anim calcmode="lin" valueType="num">
                                      <p:cBhvr>
                                        <p:cTn id="28" dur="500" fill="hold"/>
                                        <p:tgtEl>
                                          <p:spTgt spid="219146"/>
                                        </p:tgtEl>
                                        <p:attrNameLst>
                                          <p:attrName>ppt_h</p:attrName>
                                        </p:attrNameLst>
                                      </p:cBhvr>
                                      <p:tavLst>
                                        <p:tav tm="0">
                                          <p:val>
                                            <p:fltVal val="0"/>
                                          </p:val>
                                        </p:tav>
                                        <p:tav tm="100000">
                                          <p:val>
                                            <p:strVal val="#ppt_h"/>
                                          </p:val>
                                        </p:tav>
                                      </p:tavLst>
                                    </p:anim>
                                    <p:animEffect transition="in" filter="fade">
                                      <p:cBhvr>
                                        <p:cTn id="29" dur="500"/>
                                        <p:tgtEl>
                                          <p:spTgt spid="219146"/>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219150"/>
                                        </p:tgtEl>
                                        <p:attrNameLst>
                                          <p:attrName>style.visibility</p:attrName>
                                        </p:attrNameLst>
                                      </p:cBhvr>
                                      <p:to>
                                        <p:strVal val="visible"/>
                                      </p:to>
                                    </p:set>
                                    <p:animEffect transition="in" filter="wipe(left)">
                                      <p:cBhvr>
                                        <p:cTn id="33" dur="500"/>
                                        <p:tgtEl>
                                          <p:spTgt spid="219150"/>
                                        </p:tgtEl>
                                      </p:cBhvr>
                                    </p:animEffect>
                                  </p:childTnLst>
                                </p:cTn>
                              </p:par>
                            </p:childTnLst>
                          </p:cTn>
                        </p:par>
                        <p:par>
                          <p:cTn id="34" fill="hold">
                            <p:stCondLst>
                              <p:cond delay="3000"/>
                            </p:stCondLst>
                            <p:childTnLst>
                              <p:par>
                                <p:cTn id="35" presetID="53" presetClass="entr" presetSubtype="0" fill="hold" grpId="0" nodeType="afterEffect">
                                  <p:stCondLst>
                                    <p:cond delay="0"/>
                                  </p:stCondLst>
                                  <p:childTnLst>
                                    <p:set>
                                      <p:cBhvr>
                                        <p:cTn id="36" dur="1" fill="hold">
                                          <p:stCondLst>
                                            <p:cond delay="0"/>
                                          </p:stCondLst>
                                        </p:cTn>
                                        <p:tgtEl>
                                          <p:spTgt spid="219147"/>
                                        </p:tgtEl>
                                        <p:attrNameLst>
                                          <p:attrName>style.visibility</p:attrName>
                                        </p:attrNameLst>
                                      </p:cBhvr>
                                      <p:to>
                                        <p:strVal val="visible"/>
                                      </p:to>
                                    </p:set>
                                    <p:anim calcmode="lin" valueType="num">
                                      <p:cBhvr>
                                        <p:cTn id="37" dur="500" fill="hold"/>
                                        <p:tgtEl>
                                          <p:spTgt spid="219147"/>
                                        </p:tgtEl>
                                        <p:attrNameLst>
                                          <p:attrName>ppt_w</p:attrName>
                                        </p:attrNameLst>
                                      </p:cBhvr>
                                      <p:tavLst>
                                        <p:tav tm="0">
                                          <p:val>
                                            <p:fltVal val="0"/>
                                          </p:val>
                                        </p:tav>
                                        <p:tav tm="100000">
                                          <p:val>
                                            <p:strVal val="#ppt_w"/>
                                          </p:val>
                                        </p:tav>
                                      </p:tavLst>
                                    </p:anim>
                                    <p:anim calcmode="lin" valueType="num">
                                      <p:cBhvr>
                                        <p:cTn id="38" dur="500" fill="hold"/>
                                        <p:tgtEl>
                                          <p:spTgt spid="219147"/>
                                        </p:tgtEl>
                                        <p:attrNameLst>
                                          <p:attrName>ppt_h</p:attrName>
                                        </p:attrNameLst>
                                      </p:cBhvr>
                                      <p:tavLst>
                                        <p:tav tm="0">
                                          <p:val>
                                            <p:fltVal val="0"/>
                                          </p:val>
                                        </p:tav>
                                        <p:tav tm="100000">
                                          <p:val>
                                            <p:strVal val="#ppt_h"/>
                                          </p:val>
                                        </p:tav>
                                      </p:tavLst>
                                    </p:anim>
                                    <p:animEffect transition="in" filter="fade">
                                      <p:cBhvr>
                                        <p:cTn id="39" dur="500"/>
                                        <p:tgtEl>
                                          <p:spTgt spid="219147"/>
                                        </p:tgtEl>
                                      </p:cBhvr>
                                    </p:animEffect>
                                  </p:childTnLst>
                                </p:cTn>
                              </p:par>
                            </p:childTnLst>
                          </p:cTn>
                        </p:par>
                        <p:par>
                          <p:cTn id="40" fill="hold">
                            <p:stCondLst>
                              <p:cond delay="3500"/>
                            </p:stCondLst>
                            <p:childTnLst>
                              <p:par>
                                <p:cTn id="41" presetID="55" presetClass="entr" presetSubtype="0" fill="hold" grpId="0" nodeType="afterEffect">
                                  <p:stCondLst>
                                    <p:cond delay="0"/>
                                  </p:stCondLst>
                                  <p:childTnLst>
                                    <p:set>
                                      <p:cBhvr>
                                        <p:cTn id="42" dur="1" fill="hold">
                                          <p:stCondLst>
                                            <p:cond delay="0"/>
                                          </p:stCondLst>
                                        </p:cTn>
                                        <p:tgtEl>
                                          <p:spTgt spid="219143"/>
                                        </p:tgtEl>
                                        <p:attrNameLst>
                                          <p:attrName>style.visibility</p:attrName>
                                        </p:attrNameLst>
                                      </p:cBhvr>
                                      <p:to>
                                        <p:strVal val="visible"/>
                                      </p:to>
                                    </p:set>
                                    <p:anim calcmode="lin" valueType="num">
                                      <p:cBhvr>
                                        <p:cTn id="43" dur="1000" fill="hold"/>
                                        <p:tgtEl>
                                          <p:spTgt spid="219143"/>
                                        </p:tgtEl>
                                        <p:attrNameLst>
                                          <p:attrName>ppt_w</p:attrName>
                                        </p:attrNameLst>
                                      </p:cBhvr>
                                      <p:tavLst>
                                        <p:tav tm="0">
                                          <p:val>
                                            <p:strVal val="#ppt_w*0.70"/>
                                          </p:val>
                                        </p:tav>
                                        <p:tav tm="100000">
                                          <p:val>
                                            <p:strVal val="#ppt_w"/>
                                          </p:val>
                                        </p:tav>
                                      </p:tavLst>
                                    </p:anim>
                                    <p:anim calcmode="lin" valueType="num">
                                      <p:cBhvr>
                                        <p:cTn id="44" dur="1000" fill="hold"/>
                                        <p:tgtEl>
                                          <p:spTgt spid="219143"/>
                                        </p:tgtEl>
                                        <p:attrNameLst>
                                          <p:attrName>ppt_h</p:attrName>
                                        </p:attrNameLst>
                                      </p:cBhvr>
                                      <p:tavLst>
                                        <p:tav tm="0">
                                          <p:val>
                                            <p:strVal val="#ppt_h"/>
                                          </p:val>
                                        </p:tav>
                                        <p:tav tm="100000">
                                          <p:val>
                                            <p:strVal val="#ppt_h"/>
                                          </p:val>
                                        </p:tav>
                                      </p:tavLst>
                                    </p:anim>
                                    <p:animEffect transition="in" filter="fade">
                                      <p:cBhvr>
                                        <p:cTn id="45" dur="1000"/>
                                        <p:tgtEl>
                                          <p:spTgt spid="219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3" grpId="0" animBg="1"/>
      <p:bldP spid="219144" grpId="0" animBg="1"/>
      <p:bldP spid="219145" grpId="0" animBg="1"/>
      <p:bldP spid="219146" grpId="0" animBg="1"/>
      <p:bldP spid="219147" grpId="0" animBg="1"/>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96258" name="Slide Number Placeholder 5"/>
          <p:cNvSpPr>
            <a:spLocks noGrp="1"/>
          </p:cNvSpPr>
          <p:nvPr>
            <p:ph type="sldNum" sz="quarter" idx="12"/>
          </p:nvPr>
        </p:nvSpPr>
        <p:spPr>
          <a:noFill/>
        </p:spPr>
        <p:txBody>
          <a:bodyPr/>
          <a:lstStyle/>
          <a:p>
            <a:fld id="{F9894D0D-4E2A-2849-81C9-7ABF333B420F}" type="slidenum">
              <a:rPr lang="en-US" smtClean="0">
                <a:latin typeface="Arial" charset="0"/>
              </a:rPr>
              <a:pPr/>
              <a:t>36</a:t>
            </a:fld>
            <a:endParaRPr lang="en-US" smtClean="0">
              <a:latin typeface="Arial" charset="0"/>
            </a:endParaRPr>
          </a:p>
        </p:txBody>
      </p:sp>
      <p:sp>
        <p:nvSpPr>
          <p:cNvPr id="96259" name="Rectangle 2"/>
          <p:cNvSpPr>
            <a:spLocks noGrp="1" noChangeArrowheads="1"/>
          </p:cNvSpPr>
          <p:nvPr>
            <p:ph type="title"/>
          </p:nvPr>
        </p:nvSpPr>
        <p:spPr/>
        <p:txBody>
          <a:bodyPr/>
          <a:lstStyle/>
          <a:p>
            <a:pPr eaLnBrk="1" hangingPunct="1">
              <a:lnSpc>
                <a:spcPct val="80000"/>
              </a:lnSpc>
            </a:pPr>
            <a:r>
              <a:rPr lang="en-US"/>
              <a:t>Nielsen’s</a:t>
            </a:r>
            <a:br>
              <a:rPr lang="en-US"/>
            </a:br>
            <a:r>
              <a:rPr lang="en-US" sz="4000"/>
              <a:t>System Acceptability</a:t>
            </a:r>
            <a:endParaRPr lang="en-US"/>
          </a:p>
        </p:txBody>
      </p:sp>
      <p:pic>
        <p:nvPicPr>
          <p:cNvPr id="96260" name="Picture 3" descr="Picture"/>
          <p:cNvPicPr>
            <a:picLocks noGrp="1" noChangeAspect="1" noChangeArrowheads="1"/>
          </p:cNvPicPr>
          <p:nvPr>
            <p:ph idx="1"/>
          </p:nvPr>
        </p:nvPicPr>
        <p:blipFill>
          <a:blip r:embed="rId3">
            <a:clrChange>
              <a:clrFrom>
                <a:srgbClr val="EEEEEE"/>
              </a:clrFrom>
              <a:clrTo>
                <a:srgbClr val="EEEEEE">
                  <a:alpha val="0"/>
                </a:srgbClr>
              </a:clrTo>
            </a:clrChange>
          </a:blip>
          <a:srcRect l="3375" t="3773" r="2122" b="5661"/>
          <a:stretch>
            <a:fillRect/>
          </a:stretch>
        </p:blipFill>
        <p:spPr>
          <a:xfrm rot="10800000">
            <a:off x="2057400" y="2057400"/>
            <a:ext cx="5867400" cy="3657600"/>
          </a:xfrm>
        </p:spPr>
      </p:pic>
      <p:sp>
        <p:nvSpPr>
          <p:cNvPr id="96261" name="Rectangle 4"/>
          <p:cNvSpPr>
            <a:spLocks noChangeArrowheads="1"/>
          </p:cNvSpPr>
          <p:nvPr/>
        </p:nvSpPr>
        <p:spPr bwMode="auto">
          <a:xfrm>
            <a:off x="5181600" y="3352800"/>
            <a:ext cx="2743200" cy="1752600"/>
          </a:xfrm>
          <a:prstGeom prst="rect">
            <a:avLst/>
          </a:prstGeom>
          <a:noFill/>
          <a:ln w="15875">
            <a:solidFill>
              <a:srgbClr val="800000"/>
            </a:solidFill>
            <a:prstDash val="lgDash"/>
            <a:miter lim="800000"/>
            <a:headEnd/>
            <a:tailEnd/>
          </a:ln>
        </p:spPr>
        <p:txBody>
          <a:bodyPr wrap="none" anchor="ctr">
            <a:prstTxWarp prst="textNoShape">
              <a:avLst/>
            </a:prstTxWarp>
          </a:bodyPr>
          <a:lstStyle/>
          <a:p>
            <a:endParaRPr lang="en-GB"/>
          </a:p>
        </p:txBody>
      </p:sp>
      <p:sp>
        <p:nvSpPr>
          <p:cNvPr id="96262" name="Rectangle 5"/>
          <p:cNvSpPr>
            <a:spLocks noChangeArrowheads="1"/>
          </p:cNvSpPr>
          <p:nvPr/>
        </p:nvSpPr>
        <p:spPr bwMode="auto">
          <a:xfrm>
            <a:off x="5181600" y="3505200"/>
            <a:ext cx="762000" cy="228600"/>
          </a:xfrm>
          <a:prstGeom prst="rect">
            <a:avLst/>
          </a:prstGeom>
          <a:solidFill>
            <a:srgbClr val="FFFF00">
              <a:alpha val="20000"/>
            </a:srgbClr>
          </a:solidFill>
          <a:ln w="9525">
            <a:noFill/>
            <a:miter lim="800000"/>
            <a:headEnd/>
            <a:tailEnd/>
          </a:ln>
        </p:spPr>
        <p:txBody>
          <a:bodyPr wrap="none" anchor="ctr">
            <a:prstTxWarp prst="textNoShape">
              <a:avLst/>
            </a:prstTxWarp>
          </a:bodyPr>
          <a:lstStyle/>
          <a:p>
            <a:endParaRPr lang="en-GB"/>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98306" name="Slide Number Placeholder 5"/>
          <p:cNvSpPr>
            <a:spLocks noGrp="1"/>
          </p:cNvSpPr>
          <p:nvPr>
            <p:ph type="sldNum" sz="quarter" idx="12"/>
          </p:nvPr>
        </p:nvSpPr>
        <p:spPr>
          <a:noFill/>
        </p:spPr>
        <p:txBody>
          <a:bodyPr/>
          <a:lstStyle/>
          <a:p>
            <a:fld id="{C3C62928-7234-3B4B-8B43-AB743B569BAF}" type="slidenum">
              <a:rPr lang="en-US" smtClean="0">
                <a:latin typeface="Arial" charset="0"/>
              </a:rPr>
              <a:pPr/>
              <a:t>37</a:t>
            </a:fld>
            <a:endParaRPr lang="en-US" smtClean="0">
              <a:latin typeface="Arial" charset="0"/>
            </a:endParaRPr>
          </a:p>
        </p:txBody>
      </p:sp>
      <p:sp>
        <p:nvSpPr>
          <p:cNvPr id="98307" name="Rectangle 2"/>
          <p:cNvSpPr>
            <a:spLocks noGrp="1" noChangeArrowheads="1"/>
          </p:cNvSpPr>
          <p:nvPr>
            <p:ph type="title"/>
          </p:nvPr>
        </p:nvSpPr>
        <p:spPr>
          <a:noFill/>
        </p:spPr>
        <p:txBody>
          <a:bodyPr lIns="90488" tIns="44450" rIns="90488" bIns="44450"/>
          <a:lstStyle/>
          <a:p>
            <a:pPr eaLnBrk="1" hangingPunct="1"/>
            <a:r>
              <a:rPr lang="en-US"/>
              <a:t> Useful Terms  </a:t>
            </a:r>
            <a:r>
              <a:rPr lang="en-US" sz="3600"/>
              <a:t>(1 of 2)</a:t>
            </a:r>
          </a:p>
        </p:txBody>
      </p:sp>
      <p:sp>
        <p:nvSpPr>
          <p:cNvPr id="98308" name="Rectangle 3"/>
          <p:cNvSpPr>
            <a:spLocks noGrp="1" noChangeArrowheads="1"/>
          </p:cNvSpPr>
          <p:nvPr>
            <p:ph type="body" idx="1"/>
          </p:nvPr>
        </p:nvSpPr>
        <p:spPr>
          <a:xfrm>
            <a:off x="1676400" y="1828800"/>
            <a:ext cx="7315200" cy="4038600"/>
          </a:xfrm>
          <a:noFill/>
        </p:spPr>
        <p:txBody>
          <a:bodyPr lIns="90488" tIns="44450" rIns="90488" bIns="44450"/>
          <a:lstStyle/>
          <a:p>
            <a:pPr eaLnBrk="1" hangingPunct="1"/>
            <a:r>
              <a:rPr lang="en-US"/>
              <a:t>Anthropometrics, biomechanics</a:t>
            </a:r>
          </a:p>
          <a:p>
            <a:pPr eaLnBrk="1" hangingPunct="1"/>
            <a:r>
              <a:rPr lang="en-US"/>
              <a:t>Behavioural</a:t>
            </a:r>
          </a:p>
          <a:p>
            <a:pPr eaLnBrk="1" hangingPunct="1"/>
            <a:r>
              <a:rPr lang="en-US"/>
              <a:t>Cognitive</a:t>
            </a:r>
          </a:p>
          <a:p>
            <a:pPr eaLnBrk="1" hangingPunct="1"/>
            <a:r>
              <a:rPr lang="en-US"/>
              <a:t>Psycho-social</a:t>
            </a:r>
          </a:p>
          <a:p>
            <a:pPr eaLnBrk="1" hangingPunct="1"/>
            <a:r>
              <a:rPr lang="en-US"/>
              <a:t>Socio-technical</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00354" name="Slide Number Placeholder 5"/>
          <p:cNvSpPr>
            <a:spLocks noGrp="1"/>
          </p:cNvSpPr>
          <p:nvPr>
            <p:ph type="sldNum" sz="quarter" idx="12"/>
          </p:nvPr>
        </p:nvSpPr>
        <p:spPr>
          <a:noFill/>
        </p:spPr>
        <p:txBody>
          <a:bodyPr/>
          <a:lstStyle/>
          <a:p>
            <a:fld id="{C9819563-E8F4-244D-A7B1-E7B272132570}" type="slidenum">
              <a:rPr lang="en-US" smtClean="0">
                <a:latin typeface="Arial" charset="0"/>
              </a:rPr>
              <a:pPr/>
              <a:t>38</a:t>
            </a:fld>
            <a:endParaRPr lang="en-US" smtClean="0">
              <a:latin typeface="Arial" charset="0"/>
            </a:endParaRPr>
          </a:p>
        </p:txBody>
      </p:sp>
      <p:sp>
        <p:nvSpPr>
          <p:cNvPr id="100355" name="Rectangle 2"/>
          <p:cNvSpPr>
            <a:spLocks noGrp="1" noChangeArrowheads="1"/>
          </p:cNvSpPr>
          <p:nvPr>
            <p:ph type="title"/>
          </p:nvPr>
        </p:nvSpPr>
        <p:spPr>
          <a:noFill/>
        </p:spPr>
        <p:txBody>
          <a:bodyPr lIns="90488" tIns="44450" rIns="90488" bIns="44450"/>
          <a:lstStyle/>
          <a:p>
            <a:pPr eaLnBrk="1" hangingPunct="1"/>
            <a:r>
              <a:rPr lang="en-US"/>
              <a:t> Useful Terms </a:t>
            </a:r>
            <a:r>
              <a:rPr lang="en-US" sz="3600"/>
              <a:t>(2 of 2)</a:t>
            </a:r>
          </a:p>
        </p:txBody>
      </p:sp>
      <p:sp>
        <p:nvSpPr>
          <p:cNvPr id="100356" name="Rectangle 3"/>
          <p:cNvSpPr>
            <a:spLocks noGrp="1" noChangeArrowheads="1"/>
          </p:cNvSpPr>
          <p:nvPr>
            <p:ph type="body" idx="1"/>
          </p:nvPr>
        </p:nvSpPr>
        <p:spPr>
          <a:xfrm>
            <a:off x="1676400" y="1905000"/>
            <a:ext cx="4838700" cy="4038600"/>
          </a:xfrm>
          <a:noFill/>
        </p:spPr>
        <p:txBody>
          <a:bodyPr lIns="90488" tIns="44450" rIns="90488" bIns="44450"/>
          <a:lstStyle/>
          <a:p>
            <a:pPr eaLnBrk="1" hangingPunct="1"/>
            <a:r>
              <a:rPr lang="en-US"/>
              <a:t>‘Core’ tasks</a:t>
            </a:r>
          </a:p>
          <a:p>
            <a:pPr eaLnBrk="1" hangingPunct="1"/>
            <a:r>
              <a:rPr lang="en-US"/>
              <a:t>Stakeholders</a:t>
            </a:r>
          </a:p>
          <a:p>
            <a:pPr eaLnBrk="1" hangingPunct="1"/>
            <a:r>
              <a:rPr lang="en-US"/>
              <a:t>Users, operators</a:t>
            </a:r>
          </a:p>
          <a:p>
            <a:pPr eaLnBrk="1" hangingPunct="1"/>
            <a:r>
              <a:rPr lang="en-US"/>
              <a:t>Designers</a:t>
            </a:r>
          </a:p>
          <a:p>
            <a:pPr eaLnBrk="1" hangingPunct="1"/>
            <a:r>
              <a:rPr lang="en-US"/>
              <a:t>Subjects</a:t>
            </a:r>
          </a:p>
          <a:p>
            <a:pPr eaLnBrk="1" hangingPunct="1"/>
            <a:r>
              <a:rPr lang="en-US"/>
              <a:t>Participants</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Slide Number Placeholder 5"/>
          <p:cNvSpPr>
            <a:spLocks noGrp="1"/>
          </p:cNvSpPr>
          <p:nvPr>
            <p:ph type="sldNum" sz="quarter" idx="12"/>
          </p:nvPr>
        </p:nvSpPr>
        <p:spPr>
          <a:noFill/>
        </p:spPr>
        <p:txBody>
          <a:bodyPr/>
          <a:lstStyle/>
          <a:p>
            <a:fld id="{6BEEDB6A-DE92-F84D-A24C-0D63F3AF51AD}" type="slidenum">
              <a:rPr lang="en-US" smtClean="0">
                <a:latin typeface="Arial" charset="0"/>
              </a:rPr>
              <a:pPr/>
              <a:t>39</a:t>
            </a:fld>
            <a:endParaRPr lang="en-US" smtClean="0">
              <a:latin typeface="Arial" charset="0"/>
            </a:endParaRPr>
          </a:p>
        </p:txBody>
      </p:sp>
      <p:sp>
        <p:nvSpPr>
          <p:cNvPr id="102403" name="Rectangle 2"/>
          <p:cNvSpPr>
            <a:spLocks noGrp="1" noChangeArrowheads="1"/>
          </p:cNvSpPr>
          <p:nvPr>
            <p:ph type="title"/>
          </p:nvPr>
        </p:nvSpPr>
        <p:spPr>
          <a:noFill/>
        </p:spPr>
        <p:txBody>
          <a:bodyPr lIns="90488" tIns="44450" rIns="90488" bIns="44450"/>
          <a:lstStyle/>
          <a:p>
            <a:pPr eaLnBrk="1" hangingPunct="1"/>
            <a:r>
              <a:rPr lang="en-US"/>
              <a:t>Common Problems in Contemporary HF</a:t>
            </a:r>
          </a:p>
        </p:txBody>
      </p:sp>
      <p:sp>
        <p:nvSpPr>
          <p:cNvPr id="102404" name="Rectangle 3"/>
          <p:cNvSpPr>
            <a:spLocks noGrp="1" noChangeArrowheads="1"/>
          </p:cNvSpPr>
          <p:nvPr>
            <p:ph type="body" idx="1"/>
          </p:nvPr>
        </p:nvSpPr>
        <p:spPr>
          <a:xfrm>
            <a:off x="1600200" y="1905000"/>
            <a:ext cx="5943600" cy="4038600"/>
          </a:xfrm>
          <a:noFill/>
        </p:spPr>
        <p:txBody>
          <a:bodyPr lIns="90488" tIns="44450" rIns="90488" bIns="44450"/>
          <a:lstStyle/>
          <a:p>
            <a:pPr eaLnBrk="1" hangingPunct="1">
              <a:lnSpc>
                <a:spcPct val="90000"/>
              </a:lnSpc>
            </a:pPr>
            <a:r>
              <a:rPr lang="en-US"/>
              <a:t>Size of systems</a:t>
            </a:r>
          </a:p>
          <a:p>
            <a:pPr eaLnBrk="1" hangingPunct="1">
              <a:lnSpc>
                <a:spcPct val="90000"/>
              </a:lnSpc>
            </a:pPr>
            <a:r>
              <a:rPr lang="en-US"/>
              <a:t>Cognitive constraints: black box problems</a:t>
            </a:r>
          </a:p>
          <a:p>
            <a:pPr eaLnBrk="1" hangingPunct="1">
              <a:lnSpc>
                <a:spcPct val="90000"/>
              </a:lnSpc>
            </a:pPr>
            <a:r>
              <a:rPr lang="en-US"/>
              <a:t>Social and organisation factors: communication problems</a:t>
            </a:r>
          </a:p>
          <a:p>
            <a:pPr eaLnBrk="1" hangingPunct="1">
              <a:lnSpc>
                <a:spcPct val="90000"/>
              </a:lnSpc>
            </a:pPr>
            <a:r>
              <a:rPr lang="en-US"/>
              <a:t>Problems with the design and construction of systems</a:t>
            </a:r>
          </a:p>
          <a:p>
            <a:pPr eaLnBrk="1" hangingPunct="1">
              <a:lnSpc>
                <a:spcPct val="90000"/>
              </a:lnSpc>
            </a:pPr>
            <a:r>
              <a:rPr lang="en-US"/>
              <a:t>Problems of automation</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p:spPr>
        <p:txBody>
          <a:bodyPr/>
          <a:lstStyle/>
          <a:p>
            <a:fld id="{195F383F-6FAA-2243-A8EA-C7A69FA03A34}" type="slidenum">
              <a:rPr lang="en-US" smtClean="0">
                <a:latin typeface="Arial" charset="0"/>
              </a:rPr>
              <a:pPr/>
              <a:t>4</a:t>
            </a:fld>
            <a:endParaRPr lang="en-US" smtClean="0">
              <a:latin typeface="Arial" charset="0"/>
            </a:endParaRPr>
          </a:p>
        </p:txBody>
      </p:sp>
      <p:sp>
        <p:nvSpPr>
          <p:cNvPr id="34819" name="Rectangle 2"/>
          <p:cNvSpPr>
            <a:spLocks noGrp="1" noChangeArrowheads="1"/>
          </p:cNvSpPr>
          <p:nvPr>
            <p:ph type="title"/>
          </p:nvPr>
        </p:nvSpPr>
        <p:spPr>
          <a:xfrm>
            <a:off x="1295400" y="533400"/>
            <a:ext cx="6186488" cy="889000"/>
          </a:xfrm>
        </p:spPr>
        <p:txBody>
          <a:bodyPr/>
          <a:lstStyle/>
          <a:p>
            <a:pPr eaLnBrk="1" hangingPunct="1">
              <a:lnSpc>
                <a:spcPct val="80000"/>
              </a:lnSpc>
            </a:pPr>
            <a:r>
              <a:rPr lang="en-US"/>
              <a:t>Disciplines that Contribute to HCI</a:t>
            </a:r>
            <a:r>
              <a:rPr lang="en-US" sz="4000" baseline="30000">
                <a:solidFill>
                  <a:srgbClr val="6666FF"/>
                </a:solidFill>
              </a:rPr>
              <a:t>*</a:t>
            </a:r>
            <a:endParaRPr lang="en-US"/>
          </a:p>
        </p:txBody>
      </p:sp>
      <p:pic>
        <p:nvPicPr>
          <p:cNvPr id="116740" name="Picture 4" descr="HCI"/>
          <p:cNvPicPr>
            <a:picLocks noGrp="1" noChangeAspect="1" noChangeArrowheads="1"/>
          </p:cNvPicPr>
          <p:nvPr>
            <p:ph idx="1"/>
          </p:nvPr>
        </p:nvPicPr>
        <p:blipFill>
          <a:blip r:embed="rId3"/>
          <a:srcRect l="1163" r="1163" b="1152"/>
          <a:stretch>
            <a:fillRect/>
          </a:stretch>
        </p:blipFill>
        <p:spPr>
          <a:xfrm>
            <a:off x="1371600" y="1905000"/>
            <a:ext cx="6400800" cy="354012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16740"/>
                                        </p:tgtEl>
                                        <p:attrNameLst>
                                          <p:attrName>style.visibility</p:attrName>
                                        </p:attrNameLst>
                                      </p:cBhvr>
                                      <p:to>
                                        <p:strVal val="visible"/>
                                      </p:to>
                                    </p:set>
                                    <p:animEffect transition="in" filter="diamond(in)">
                                      <p:cBhvr>
                                        <p:cTn id="7" dur="2000"/>
                                        <p:tgtEl>
                                          <p:spTgt spid="116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Slide Number Placeholder 5"/>
          <p:cNvSpPr>
            <a:spLocks noGrp="1"/>
          </p:cNvSpPr>
          <p:nvPr>
            <p:ph type="sldNum" sz="quarter" idx="12"/>
          </p:nvPr>
        </p:nvSpPr>
        <p:spPr>
          <a:noFill/>
        </p:spPr>
        <p:txBody>
          <a:bodyPr/>
          <a:lstStyle/>
          <a:p>
            <a:fld id="{326058E6-020F-2041-8A36-338D200C1736}" type="slidenum">
              <a:rPr lang="en-US" smtClean="0">
                <a:latin typeface="Arial" charset="0"/>
              </a:rPr>
              <a:pPr/>
              <a:t>40</a:t>
            </a:fld>
            <a:endParaRPr lang="en-US" smtClean="0">
              <a:latin typeface="Arial" charset="0"/>
            </a:endParaRPr>
          </a:p>
        </p:txBody>
      </p:sp>
      <p:sp>
        <p:nvSpPr>
          <p:cNvPr id="104451" name="Rectangle 4"/>
          <p:cNvSpPr>
            <a:spLocks noGrp="1" noChangeArrowheads="1"/>
          </p:cNvSpPr>
          <p:nvPr>
            <p:ph type="title"/>
          </p:nvPr>
        </p:nvSpPr>
        <p:spPr>
          <a:xfrm>
            <a:off x="533400" y="228600"/>
            <a:ext cx="7848600" cy="1219200"/>
          </a:xfrm>
        </p:spPr>
        <p:txBody>
          <a:bodyPr/>
          <a:lstStyle/>
          <a:p>
            <a:pPr eaLnBrk="1" hangingPunct="1">
              <a:lnSpc>
                <a:spcPct val="90000"/>
              </a:lnSpc>
            </a:pPr>
            <a:r>
              <a:rPr lang="en-US"/>
              <a:t>    </a:t>
            </a:r>
            <a:r>
              <a:rPr lang="en-US" sz="3200"/>
              <a:t>HF needs to go beyond recommendations about the design of technology</a:t>
            </a:r>
            <a:endParaRPr lang="en-US"/>
          </a:p>
        </p:txBody>
      </p:sp>
      <p:sp>
        <p:nvSpPr>
          <p:cNvPr id="104452" name="Rectangle 5"/>
          <p:cNvSpPr>
            <a:spLocks noGrp="1" noChangeArrowheads="1"/>
          </p:cNvSpPr>
          <p:nvPr>
            <p:ph type="body" idx="1"/>
          </p:nvPr>
        </p:nvSpPr>
        <p:spPr>
          <a:xfrm>
            <a:off x="1349375" y="1985963"/>
            <a:ext cx="6884988" cy="2678112"/>
          </a:xfrm>
        </p:spPr>
        <p:txBody>
          <a:bodyPr/>
          <a:lstStyle/>
          <a:p>
            <a:pPr eaLnBrk="1" hangingPunct="1"/>
            <a:r>
              <a:rPr lang="en-US"/>
              <a:t>It has to offer a conceptual basis for these recommendations</a:t>
            </a:r>
          </a:p>
          <a:p>
            <a:pPr eaLnBrk="1" hangingPunct="1"/>
            <a:r>
              <a:rPr lang="en-US"/>
              <a:t>E.g. psychological and psycho-social factors</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06498" name="Slide Number Placeholder 5"/>
          <p:cNvSpPr>
            <a:spLocks noGrp="1"/>
          </p:cNvSpPr>
          <p:nvPr>
            <p:ph type="sldNum" sz="quarter" idx="12"/>
          </p:nvPr>
        </p:nvSpPr>
        <p:spPr>
          <a:noFill/>
        </p:spPr>
        <p:txBody>
          <a:bodyPr/>
          <a:lstStyle/>
          <a:p>
            <a:fld id="{A423553A-F1F4-F94A-A554-DF5D3C380C10}" type="slidenum">
              <a:rPr lang="en-US" smtClean="0">
                <a:latin typeface="Arial" charset="0"/>
              </a:rPr>
              <a:pPr/>
              <a:t>41</a:t>
            </a:fld>
            <a:endParaRPr lang="en-US" smtClean="0">
              <a:latin typeface="Arial" charset="0"/>
            </a:endParaRPr>
          </a:p>
        </p:txBody>
      </p:sp>
      <p:sp>
        <p:nvSpPr>
          <p:cNvPr id="106499" name="Rectangle 2"/>
          <p:cNvSpPr>
            <a:spLocks noGrp="1" noChangeArrowheads="1"/>
          </p:cNvSpPr>
          <p:nvPr>
            <p:ph type="title"/>
          </p:nvPr>
        </p:nvSpPr>
        <p:spPr>
          <a:noFill/>
        </p:spPr>
        <p:txBody>
          <a:bodyPr lIns="90488" tIns="44450" rIns="90488" bIns="44450"/>
          <a:lstStyle/>
          <a:p>
            <a:pPr eaLnBrk="1" hangingPunct="1"/>
            <a:r>
              <a:rPr lang="en-US"/>
              <a:t>Useful Heuristics</a:t>
            </a:r>
            <a:br>
              <a:rPr lang="en-US"/>
            </a:br>
            <a:r>
              <a:rPr lang="en-US"/>
              <a:t>For Reading</a:t>
            </a:r>
          </a:p>
        </p:txBody>
      </p:sp>
      <p:sp>
        <p:nvSpPr>
          <p:cNvPr id="106500" name="Rectangle 3"/>
          <p:cNvSpPr>
            <a:spLocks noGrp="1" noChangeArrowheads="1"/>
          </p:cNvSpPr>
          <p:nvPr>
            <p:ph type="body" idx="1"/>
          </p:nvPr>
        </p:nvSpPr>
        <p:spPr>
          <a:xfrm>
            <a:off x="990600" y="1905000"/>
            <a:ext cx="7010400" cy="4038600"/>
          </a:xfrm>
          <a:noFill/>
        </p:spPr>
        <p:txBody>
          <a:bodyPr lIns="90488" tIns="44450" rIns="90488" bIns="44450"/>
          <a:lstStyle/>
          <a:p>
            <a:pPr marL="914400" lvl="1" indent="-457200" eaLnBrk="1" hangingPunct="1">
              <a:lnSpc>
                <a:spcPct val="90000"/>
              </a:lnSpc>
              <a:buClr>
                <a:schemeClr val="folHlink"/>
              </a:buClr>
              <a:buFont typeface="Arial" charset="0"/>
              <a:buAutoNum type="arabicParenR"/>
            </a:pPr>
            <a:r>
              <a:rPr lang="en-US" sz="2400"/>
              <a:t>To what end and on whose behalf does the HF professional analyse an object or someone’s task performance?</a:t>
            </a:r>
          </a:p>
          <a:p>
            <a:pPr marL="914400" lvl="1" indent="-457200" eaLnBrk="1" hangingPunct="1">
              <a:lnSpc>
                <a:spcPct val="90000"/>
              </a:lnSpc>
              <a:buClr>
                <a:schemeClr val="folHlink"/>
              </a:buClr>
              <a:buFont typeface="Arial" charset="0"/>
              <a:buAutoNum type="arabicParenR"/>
            </a:pPr>
            <a:r>
              <a:rPr lang="en-US" sz="2400"/>
              <a:t>What is the purpose of the analysis? </a:t>
            </a:r>
          </a:p>
          <a:p>
            <a:pPr marL="914400" lvl="1" indent="-457200" eaLnBrk="1" hangingPunct="1">
              <a:lnSpc>
                <a:spcPct val="90000"/>
              </a:lnSpc>
              <a:buClr>
                <a:schemeClr val="folHlink"/>
              </a:buClr>
              <a:buFont typeface="Arial" charset="0"/>
              <a:buAutoNum type="arabicParenR"/>
            </a:pPr>
            <a:r>
              <a:rPr lang="en-US" sz="2400"/>
              <a:t> On whose behalf? </a:t>
            </a:r>
          </a:p>
          <a:p>
            <a:pPr marL="914400" lvl="1" indent="-457200" eaLnBrk="1" hangingPunct="1">
              <a:lnSpc>
                <a:spcPct val="90000"/>
              </a:lnSpc>
              <a:buClr>
                <a:schemeClr val="folHlink"/>
              </a:buClr>
              <a:buFont typeface="Arial" charset="0"/>
              <a:buAutoNum type="arabicParenR"/>
            </a:pPr>
            <a:r>
              <a:rPr lang="en-US" sz="2400"/>
              <a:t> Who are the stakeholders?</a:t>
            </a:r>
          </a:p>
          <a:p>
            <a:pPr marL="914400" lvl="1" indent="-457200" eaLnBrk="1" hangingPunct="1">
              <a:lnSpc>
                <a:spcPct val="90000"/>
              </a:lnSpc>
              <a:buClr>
                <a:schemeClr val="folHlink"/>
              </a:buClr>
              <a:buFont typeface="Arial" charset="0"/>
              <a:buAutoNum type="arabicParenR"/>
            </a:pPr>
            <a:r>
              <a:rPr lang="en-US" sz="2400"/>
              <a:t> What are the conditions of emergence?</a:t>
            </a:r>
          </a:p>
          <a:p>
            <a:pPr marL="914400" lvl="1" indent="-457200" eaLnBrk="1" hangingPunct="1">
              <a:lnSpc>
                <a:spcPct val="90000"/>
              </a:lnSpc>
              <a:buClr>
                <a:schemeClr val="folHlink"/>
              </a:buClr>
              <a:buFont typeface="Arial" charset="0"/>
              <a:buAutoNum type="arabicParenR"/>
            </a:pPr>
            <a:r>
              <a:rPr lang="en-US" sz="2400"/>
              <a:t> What is the view of the worker?</a:t>
            </a:r>
          </a:p>
          <a:p>
            <a:pPr marL="914400" lvl="1" indent="-457200" eaLnBrk="1" hangingPunct="1">
              <a:lnSpc>
                <a:spcPct val="90000"/>
              </a:lnSpc>
              <a:buFont typeface="Wingdings 3" charset="2"/>
              <a:buChar char=" "/>
            </a:pPr>
            <a:r>
              <a:rPr lang="en-US" sz="2400"/>
              <a:t>(e.g. U.S. Army doesn’t bother with designing as much as developing because they have the resources (time and labour) for training)?</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46" name="Slide Number Placeholder 5"/>
          <p:cNvSpPr>
            <a:spLocks noGrp="1"/>
          </p:cNvSpPr>
          <p:nvPr>
            <p:ph type="sldNum" sz="quarter" idx="12"/>
          </p:nvPr>
        </p:nvSpPr>
        <p:spPr>
          <a:noFill/>
        </p:spPr>
        <p:txBody>
          <a:bodyPr/>
          <a:lstStyle/>
          <a:p>
            <a:fld id="{BEA8FB0E-F80A-1542-A184-26C96DE4C95E}" type="slidenum">
              <a:rPr lang="en-US" smtClean="0">
                <a:latin typeface="Arial" charset="0"/>
              </a:rPr>
              <a:pPr/>
              <a:t>42</a:t>
            </a:fld>
            <a:endParaRPr lang="en-US" smtClean="0">
              <a:latin typeface="Arial" charset="0"/>
            </a:endParaRPr>
          </a:p>
        </p:txBody>
      </p:sp>
      <p:sp>
        <p:nvSpPr>
          <p:cNvPr id="108547" name="Rectangle 2"/>
          <p:cNvSpPr>
            <a:spLocks noGrp="1" noChangeArrowheads="1"/>
          </p:cNvSpPr>
          <p:nvPr>
            <p:ph type="title"/>
          </p:nvPr>
        </p:nvSpPr>
        <p:spPr/>
        <p:txBody>
          <a:bodyPr/>
          <a:lstStyle/>
          <a:p>
            <a:pPr eaLnBrk="1" hangingPunct="1">
              <a:lnSpc>
                <a:spcPct val="80000"/>
              </a:lnSpc>
            </a:pPr>
            <a:r>
              <a:rPr lang="en-US" sz="4000"/>
              <a:t>III. More Reasons</a:t>
            </a:r>
            <a:br>
              <a:rPr lang="en-US" sz="4000"/>
            </a:br>
            <a:r>
              <a:rPr lang="en-US" sz="4000"/>
              <a:t>for Interest in Usability:</a:t>
            </a:r>
            <a:endParaRPr lang="en-US"/>
          </a:p>
        </p:txBody>
      </p:sp>
      <p:sp>
        <p:nvSpPr>
          <p:cNvPr id="108548" name="Rectangle 3"/>
          <p:cNvSpPr>
            <a:spLocks noGrp="1" noChangeArrowheads="1"/>
          </p:cNvSpPr>
          <p:nvPr>
            <p:ph type="body" idx="1"/>
          </p:nvPr>
        </p:nvSpPr>
        <p:spPr/>
        <p:txBody>
          <a:bodyPr/>
          <a:lstStyle/>
          <a:p>
            <a:pPr eaLnBrk="1" hangingPunct="1"/>
            <a:r>
              <a:rPr lang="en-US"/>
              <a:t>Hardware environment</a:t>
            </a:r>
          </a:p>
          <a:p>
            <a:pPr eaLnBrk="1" hangingPunct="1"/>
            <a:r>
              <a:rPr lang="en-US"/>
              <a:t>Types/sophistication of users</a:t>
            </a:r>
          </a:p>
          <a:p>
            <a:pPr eaLnBrk="1" hangingPunct="1"/>
            <a:r>
              <a:rPr lang="en-US"/>
              <a:t>New applications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Slide Number Placeholder 5"/>
          <p:cNvSpPr>
            <a:spLocks noGrp="1"/>
          </p:cNvSpPr>
          <p:nvPr>
            <p:ph type="sldNum" sz="quarter" idx="12"/>
          </p:nvPr>
        </p:nvSpPr>
        <p:spPr>
          <a:noFill/>
        </p:spPr>
        <p:txBody>
          <a:bodyPr/>
          <a:lstStyle/>
          <a:p>
            <a:fld id="{21F92924-4C6C-5846-AB87-6EC85E698BDA}" type="slidenum">
              <a:rPr lang="en-US" smtClean="0">
                <a:latin typeface="Arial" charset="0"/>
              </a:rPr>
              <a:pPr/>
              <a:t>43</a:t>
            </a:fld>
            <a:endParaRPr lang="en-US" smtClean="0">
              <a:latin typeface="Arial" charset="0"/>
            </a:endParaRPr>
          </a:p>
        </p:txBody>
      </p:sp>
      <p:sp>
        <p:nvSpPr>
          <p:cNvPr id="110595" name="Rectangle 2"/>
          <p:cNvSpPr>
            <a:spLocks noGrp="1" noChangeArrowheads="1"/>
          </p:cNvSpPr>
          <p:nvPr>
            <p:ph type="title"/>
          </p:nvPr>
        </p:nvSpPr>
        <p:spPr/>
        <p:txBody>
          <a:bodyPr/>
          <a:lstStyle/>
          <a:p>
            <a:pPr eaLnBrk="1" hangingPunct="1"/>
            <a:r>
              <a:rPr lang="en-US"/>
              <a:t>Recent Hardware Changes</a:t>
            </a:r>
          </a:p>
        </p:txBody>
      </p:sp>
      <p:sp>
        <p:nvSpPr>
          <p:cNvPr id="110596" name="Rectangle 3"/>
          <p:cNvSpPr>
            <a:spLocks noGrp="1" noChangeArrowheads="1"/>
          </p:cNvSpPr>
          <p:nvPr>
            <p:ph type="body" idx="1"/>
          </p:nvPr>
        </p:nvSpPr>
        <p:spPr/>
        <p:txBody>
          <a:bodyPr/>
          <a:lstStyle/>
          <a:p>
            <a:pPr eaLnBrk="1" hangingPunct="1"/>
            <a:r>
              <a:rPr lang="en-US"/>
              <a:t>Ubiquitous computing</a:t>
            </a:r>
          </a:p>
          <a:p>
            <a:pPr lvl="1" eaLnBrk="1" hangingPunct="1"/>
            <a:r>
              <a:rPr lang="en-US"/>
              <a:t>PDAs (handhelds)</a:t>
            </a:r>
          </a:p>
          <a:p>
            <a:pPr lvl="1" eaLnBrk="1" hangingPunct="1"/>
            <a:r>
              <a:rPr lang="en-US"/>
              <a:t>Embedded computers</a:t>
            </a:r>
          </a:p>
          <a:p>
            <a:pPr eaLnBrk="1" hangingPunct="1"/>
            <a:r>
              <a:rPr lang="en-US"/>
              <a:t>Network-enabled devices</a:t>
            </a:r>
          </a:p>
          <a:p>
            <a:pPr lvl="1" eaLnBrk="1" hangingPunct="1"/>
            <a:r>
              <a:rPr lang="en-US"/>
              <a:t>Wireless access</a:t>
            </a:r>
          </a:p>
          <a:p>
            <a:pPr lvl="1" eaLnBrk="1" hangingPunct="1"/>
            <a:r>
              <a:rPr lang="en-US"/>
              <a:t>Rise of the Internet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12642" name="Slide Number Placeholder 5"/>
          <p:cNvSpPr>
            <a:spLocks noGrp="1"/>
          </p:cNvSpPr>
          <p:nvPr>
            <p:ph type="sldNum" sz="quarter" idx="12"/>
          </p:nvPr>
        </p:nvSpPr>
        <p:spPr>
          <a:noFill/>
        </p:spPr>
        <p:txBody>
          <a:bodyPr/>
          <a:lstStyle/>
          <a:p>
            <a:fld id="{8B03B319-A7A4-A24A-BB23-C9F4A88CEAE7}" type="slidenum">
              <a:rPr lang="en-US" smtClean="0">
                <a:latin typeface="Arial" charset="0"/>
              </a:rPr>
              <a:pPr/>
              <a:t>44</a:t>
            </a:fld>
            <a:endParaRPr lang="en-US" smtClean="0">
              <a:latin typeface="Arial" charset="0"/>
            </a:endParaRPr>
          </a:p>
        </p:txBody>
      </p:sp>
      <p:sp>
        <p:nvSpPr>
          <p:cNvPr id="112643" name="Rectangle 2"/>
          <p:cNvSpPr>
            <a:spLocks noGrp="1" noChangeArrowheads="1"/>
          </p:cNvSpPr>
          <p:nvPr>
            <p:ph type="title"/>
          </p:nvPr>
        </p:nvSpPr>
        <p:spPr/>
        <p:txBody>
          <a:bodyPr/>
          <a:lstStyle/>
          <a:p>
            <a:pPr eaLnBrk="1" hangingPunct="1"/>
            <a:r>
              <a:rPr lang="en-US"/>
              <a:t>User Changes</a:t>
            </a:r>
          </a:p>
        </p:txBody>
      </p:sp>
      <p:sp>
        <p:nvSpPr>
          <p:cNvPr id="178179" name="Rectangle 3"/>
          <p:cNvSpPr>
            <a:spLocks noGrp="1" noChangeArrowheads="1"/>
          </p:cNvSpPr>
          <p:nvPr>
            <p:ph type="body" idx="1"/>
          </p:nvPr>
        </p:nvSpPr>
        <p:spPr>
          <a:xfrm>
            <a:off x="685800" y="2239963"/>
            <a:ext cx="8458200" cy="4114800"/>
          </a:xfrm>
        </p:spPr>
        <p:txBody>
          <a:bodyPr/>
          <a:lstStyle/>
          <a:p>
            <a:pPr eaLnBrk="1" hangingPunct="1"/>
            <a:r>
              <a:rPr lang="en-US" sz="2800"/>
              <a:t>Computing professionals vs. Discretionary users</a:t>
            </a:r>
          </a:p>
          <a:p>
            <a:pPr eaLnBrk="1" hangingPunct="1"/>
            <a:r>
              <a:rPr lang="en-US" sz="2800"/>
              <a:t>Proportion has changed: more discretionary users </a:t>
            </a:r>
          </a:p>
          <a:p>
            <a:pPr eaLnBrk="1" hangingPunct="1"/>
            <a:r>
              <a:rPr lang="en-US" sz="2800"/>
              <a:t>Users are more sophisticated and demanding</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90" name="Slide Number Placeholder 4"/>
          <p:cNvSpPr>
            <a:spLocks noGrp="1"/>
          </p:cNvSpPr>
          <p:nvPr>
            <p:ph type="sldNum" sz="quarter" idx="12"/>
          </p:nvPr>
        </p:nvSpPr>
        <p:spPr>
          <a:noFill/>
        </p:spPr>
        <p:txBody>
          <a:bodyPr/>
          <a:lstStyle/>
          <a:p>
            <a:fld id="{22CA57FA-5F21-D346-930E-D3A50AFA85C6}" type="slidenum">
              <a:rPr lang="en-US" smtClean="0">
                <a:latin typeface="Arial" charset="0"/>
              </a:rPr>
              <a:pPr/>
              <a:t>45</a:t>
            </a:fld>
            <a:endParaRPr lang="en-US" smtClean="0">
              <a:latin typeface="Arial" charset="0"/>
            </a:endParaRPr>
          </a:p>
        </p:txBody>
      </p:sp>
      <p:sp>
        <p:nvSpPr>
          <p:cNvPr id="114691" name="Line 2"/>
          <p:cNvSpPr>
            <a:spLocks noChangeShapeType="1"/>
          </p:cNvSpPr>
          <p:nvPr/>
        </p:nvSpPr>
        <p:spPr bwMode="auto">
          <a:xfrm>
            <a:off x="901700" y="2743200"/>
            <a:ext cx="7264400" cy="0"/>
          </a:xfrm>
          <a:prstGeom prst="line">
            <a:avLst/>
          </a:prstGeom>
          <a:noFill/>
          <a:ln w="127000">
            <a:solidFill>
              <a:schemeClr val="accent2"/>
            </a:solidFill>
            <a:prstDash val="lgDash"/>
            <a:round/>
            <a:headEnd/>
            <a:tailEnd type="triangle" w="med" len="med"/>
          </a:ln>
        </p:spPr>
        <p:txBody>
          <a:bodyPr wrap="none" anchor="ctr">
            <a:prstTxWarp prst="textNoShape">
              <a:avLst/>
            </a:prstTxWarp>
          </a:bodyPr>
          <a:lstStyle/>
          <a:p>
            <a:endParaRPr lang="en-GB"/>
          </a:p>
        </p:txBody>
      </p:sp>
      <p:sp>
        <p:nvSpPr>
          <p:cNvPr id="114692" name="Rectangle 3"/>
          <p:cNvSpPr>
            <a:spLocks noChangeArrowheads="1"/>
          </p:cNvSpPr>
          <p:nvPr/>
        </p:nvSpPr>
        <p:spPr bwMode="auto">
          <a:xfrm>
            <a:off x="138113" y="2728913"/>
            <a:ext cx="2530475" cy="2644775"/>
          </a:xfrm>
          <a:prstGeom prst="rect">
            <a:avLst/>
          </a:prstGeom>
          <a:noFill/>
          <a:ln w="12700">
            <a:noFill/>
            <a:miter lim="800000"/>
            <a:headEnd/>
            <a:tailEnd/>
          </a:ln>
        </p:spPr>
        <p:txBody>
          <a:bodyPr wrap="none" lIns="90488" tIns="44450" rIns="90488" bIns="44450">
            <a:prstTxWarp prst="textNoShape">
              <a:avLst/>
            </a:prstTxWarp>
            <a:spAutoFit/>
          </a:bodyPr>
          <a:lstStyle/>
          <a:p>
            <a:pPr algn="l" eaLnBrk="0" hangingPunct="0"/>
            <a:r>
              <a:rPr lang="en-US">
                <a:solidFill>
                  <a:schemeClr val="tx1"/>
                </a:solidFill>
                <a:latin typeface="Times New Roman" charset="0"/>
              </a:rPr>
              <a:t>1950’s</a:t>
            </a:r>
            <a:endParaRPr lang="en-US">
              <a:solidFill>
                <a:srgbClr val="FAFD00"/>
              </a:solidFill>
              <a:latin typeface="Times New Roman" charset="0"/>
            </a:endParaRPr>
          </a:p>
          <a:p>
            <a:pPr algn="l" eaLnBrk="0" hangingPunct="0"/>
            <a:endParaRPr lang="en-US">
              <a:solidFill>
                <a:srgbClr val="FAFD00"/>
              </a:solidFill>
              <a:latin typeface="Times New Roman" charset="0"/>
            </a:endParaRPr>
          </a:p>
          <a:p>
            <a:pPr algn="l" eaLnBrk="0" hangingPunct="0">
              <a:buFontTx/>
              <a:buChar char="•"/>
            </a:pPr>
            <a:r>
              <a:rPr lang="en-US">
                <a:solidFill>
                  <a:schemeClr val="tx1"/>
                </a:solidFill>
                <a:latin typeface="Times New Roman" charset="0"/>
              </a:rPr>
              <a:t>batch text</a:t>
            </a:r>
          </a:p>
          <a:p>
            <a:pPr algn="l" eaLnBrk="0" hangingPunct="0">
              <a:buFontTx/>
              <a:buChar char="•"/>
            </a:pPr>
            <a:r>
              <a:rPr lang="en-US">
                <a:solidFill>
                  <a:schemeClr val="tx1"/>
                </a:solidFill>
                <a:latin typeface="Times New Roman" charset="0"/>
              </a:rPr>
              <a:t>CAD</a:t>
            </a:r>
          </a:p>
          <a:p>
            <a:pPr algn="l" eaLnBrk="0" hangingPunct="0">
              <a:buFontTx/>
              <a:buChar char="•"/>
            </a:pPr>
            <a:r>
              <a:rPr lang="en-US">
                <a:solidFill>
                  <a:schemeClr val="tx1"/>
                </a:solidFill>
                <a:latin typeface="Times New Roman" charset="0"/>
              </a:rPr>
              <a:t>computational s/w</a:t>
            </a:r>
          </a:p>
          <a:p>
            <a:pPr algn="l" eaLnBrk="0" hangingPunct="0">
              <a:buFontTx/>
              <a:buChar char="•"/>
            </a:pPr>
            <a:r>
              <a:rPr lang="en-US">
                <a:solidFill>
                  <a:schemeClr val="tx1"/>
                </a:solidFill>
                <a:latin typeface="Times New Roman" charset="0"/>
              </a:rPr>
              <a:t>meteorological</a:t>
            </a:r>
          </a:p>
          <a:p>
            <a:pPr algn="l" eaLnBrk="0" hangingPunct="0">
              <a:buFontTx/>
              <a:buChar char="•"/>
            </a:pPr>
            <a:r>
              <a:rPr lang="en-US">
                <a:solidFill>
                  <a:schemeClr val="tx1"/>
                </a:solidFill>
                <a:latin typeface="Times New Roman" charset="0"/>
              </a:rPr>
              <a:t>banks</a:t>
            </a:r>
          </a:p>
        </p:txBody>
      </p:sp>
      <p:sp>
        <p:nvSpPr>
          <p:cNvPr id="114693" name="Rectangle 4"/>
          <p:cNvSpPr>
            <a:spLocks noChangeArrowheads="1"/>
          </p:cNvSpPr>
          <p:nvPr/>
        </p:nvSpPr>
        <p:spPr bwMode="auto">
          <a:xfrm>
            <a:off x="5014913" y="2805113"/>
            <a:ext cx="1011237" cy="454025"/>
          </a:xfrm>
          <a:prstGeom prst="rect">
            <a:avLst/>
          </a:prstGeom>
          <a:noFill/>
          <a:ln w="12700">
            <a:noFill/>
            <a:miter lim="800000"/>
            <a:headEnd/>
            <a:tailEnd/>
          </a:ln>
        </p:spPr>
        <p:txBody>
          <a:bodyPr wrap="none" lIns="90488" tIns="44450" rIns="90488" bIns="44450">
            <a:prstTxWarp prst="textNoShape">
              <a:avLst/>
            </a:prstTxWarp>
            <a:spAutoFit/>
          </a:bodyPr>
          <a:lstStyle/>
          <a:p>
            <a:pPr algn="l" eaLnBrk="0" hangingPunct="0"/>
            <a:r>
              <a:rPr lang="en-US">
                <a:solidFill>
                  <a:schemeClr val="tx1"/>
                </a:solidFill>
                <a:latin typeface="Times New Roman" charset="0"/>
              </a:rPr>
              <a:t>1980’s</a:t>
            </a:r>
          </a:p>
        </p:txBody>
      </p:sp>
      <p:sp>
        <p:nvSpPr>
          <p:cNvPr id="114694" name="Rectangle 5"/>
          <p:cNvSpPr>
            <a:spLocks noChangeArrowheads="1"/>
          </p:cNvSpPr>
          <p:nvPr/>
        </p:nvSpPr>
        <p:spPr bwMode="auto">
          <a:xfrm>
            <a:off x="3719513" y="2805113"/>
            <a:ext cx="1484312" cy="3375025"/>
          </a:xfrm>
          <a:prstGeom prst="rect">
            <a:avLst/>
          </a:prstGeom>
          <a:noFill/>
          <a:ln w="12700">
            <a:noFill/>
            <a:miter lim="800000"/>
            <a:headEnd/>
            <a:tailEnd/>
          </a:ln>
        </p:spPr>
        <p:txBody>
          <a:bodyPr wrap="none" lIns="90488" tIns="44450" rIns="90488" bIns="44450">
            <a:prstTxWarp prst="textNoShape">
              <a:avLst/>
            </a:prstTxWarp>
            <a:spAutoFit/>
          </a:bodyPr>
          <a:lstStyle/>
          <a:p>
            <a:pPr algn="l" eaLnBrk="0" hangingPunct="0"/>
            <a:r>
              <a:rPr lang="en-US">
                <a:solidFill>
                  <a:schemeClr val="tx1"/>
                </a:solidFill>
                <a:latin typeface="Times New Roman" charset="0"/>
              </a:rPr>
              <a:t>1970’s</a:t>
            </a:r>
          </a:p>
          <a:p>
            <a:pPr algn="l" eaLnBrk="0" hangingPunct="0"/>
            <a:endParaRPr lang="en-US">
              <a:solidFill>
                <a:schemeClr val="tx1"/>
              </a:solidFill>
              <a:latin typeface="Times New Roman" charset="0"/>
            </a:endParaRPr>
          </a:p>
          <a:p>
            <a:pPr algn="l" eaLnBrk="0" hangingPunct="0">
              <a:buFontTx/>
              <a:buChar char="•"/>
            </a:pPr>
            <a:r>
              <a:rPr lang="en-US">
                <a:solidFill>
                  <a:schemeClr val="tx1"/>
                </a:solidFill>
                <a:latin typeface="Times New Roman" charset="0"/>
              </a:rPr>
              <a:t>cheaper</a:t>
            </a:r>
          </a:p>
          <a:p>
            <a:pPr algn="l" eaLnBrk="0" hangingPunct="0"/>
            <a:r>
              <a:rPr lang="en-US">
                <a:solidFill>
                  <a:schemeClr val="tx1"/>
                </a:solidFill>
                <a:latin typeface="Times New Roman" charset="0"/>
              </a:rPr>
              <a:t>graphics</a:t>
            </a:r>
          </a:p>
          <a:p>
            <a:pPr algn="l" eaLnBrk="0" hangingPunct="0">
              <a:buFontTx/>
              <a:buChar char="•"/>
            </a:pPr>
            <a:r>
              <a:rPr lang="en-US">
                <a:solidFill>
                  <a:schemeClr val="tx1"/>
                </a:solidFill>
                <a:latin typeface="Times New Roman" charset="0"/>
              </a:rPr>
              <a:t>improved</a:t>
            </a:r>
          </a:p>
          <a:p>
            <a:pPr algn="l" eaLnBrk="0" hangingPunct="0"/>
            <a:r>
              <a:rPr lang="en-US">
                <a:solidFill>
                  <a:schemeClr val="tx1"/>
                </a:solidFill>
                <a:latin typeface="Times New Roman" charset="0"/>
              </a:rPr>
              <a:t>printers</a:t>
            </a:r>
          </a:p>
          <a:p>
            <a:pPr algn="l" eaLnBrk="0" hangingPunct="0">
              <a:buFontTx/>
              <a:buChar char="•"/>
            </a:pPr>
            <a:r>
              <a:rPr lang="en-US">
                <a:solidFill>
                  <a:schemeClr val="tx1"/>
                </a:solidFill>
                <a:latin typeface="Times New Roman" charset="0"/>
              </a:rPr>
              <a:t>small</a:t>
            </a:r>
          </a:p>
          <a:p>
            <a:pPr algn="l" eaLnBrk="0" hangingPunct="0"/>
            <a:r>
              <a:rPr lang="en-US">
                <a:solidFill>
                  <a:schemeClr val="tx1"/>
                </a:solidFill>
                <a:latin typeface="Times New Roman" charset="0"/>
              </a:rPr>
              <a:t>business </a:t>
            </a:r>
          </a:p>
          <a:p>
            <a:pPr algn="l" eaLnBrk="0" hangingPunct="0"/>
            <a:r>
              <a:rPr lang="en-US">
                <a:solidFill>
                  <a:schemeClr val="tx1"/>
                </a:solidFill>
                <a:latin typeface="Times New Roman" charset="0"/>
              </a:rPr>
              <a:t>computing</a:t>
            </a:r>
            <a:endParaRPr lang="en-US">
              <a:solidFill>
                <a:srgbClr val="FAFD00"/>
              </a:solidFill>
              <a:latin typeface="Times New Roman" charset="0"/>
            </a:endParaRPr>
          </a:p>
        </p:txBody>
      </p:sp>
      <p:sp>
        <p:nvSpPr>
          <p:cNvPr id="114695" name="Rectangle 6"/>
          <p:cNvSpPr>
            <a:spLocks noChangeArrowheads="1"/>
          </p:cNvSpPr>
          <p:nvPr/>
        </p:nvSpPr>
        <p:spPr bwMode="auto">
          <a:xfrm>
            <a:off x="6538913" y="2805113"/>
            <a:ext cx="2212975" cy="454025"/>
          </a:xfrm>
          <a:prstGeom prst="rect">
            <a:avLst/>
          </a:prstGeom>
          <a:noFill/>
          <a:ln w="12700">
            <a:noFill/>
            <a:miter lim="800000"/>
            <a:headEnd/>
            <a:tailEnd/>
          </a:ln>
        </p:spPr>
        <p:txBody>
          <a:bodyPr wrap="none" lIns="90488" tIns="44450" rIns="90488" bIns="44450">
            <a:prstTxWarp prst="textNoShape">
              <a:avLst/>
            </a:prstTxWarp>
            <a:spAutoFit/>
          </a:bodyPr>
          <a:lstStyle/>
          <a:p>
            <a:pPr algn="l" eaLnBrk="0" hangingPunct="0"/>
            <a:r>
              <a:rPr lang="en-US">
                <a:solidFill>
                  <a:schemeClr val="tx1"/>
                </a:solidFill>
                <a:latin typeface="Times New Roman" charset="0"/>
              </a:rPr>
              <a:t>1990’s / forward</a:t>
            </a:r>
            <a:endParaRPr lang="en-US">
              <a:solidFill>
                <a:srgbClr val="FAFD00"/>
              </a:solidFill>
              <a:latin typeface="Times New Roman" charset="0"/>
            </a:endParaRPr>
          </a:p>
        </p:txBody>
      </p:sp>
      <p:sp>
        <p:nvSpPr>
          <p:cNvPr id="114696" name="Rectangle 7"/>
          <p:cNvSpPr>
            <a:spLocks noChangeArrowheads="1"/>
          </p:cNvSpPr>
          <p:nvPr/>
        </p:nvSpPr>
        <p:spPr bwMode="auto">
          <a:xfrm>
            <a:off x="4479925" y="3489325"/>
            <a:ext cx="1657350" cy="1187450"/>
          </a:xfrm>
          <a:prstGeom prst="rect">
            <a:avLst/>
          </a:prstGeom>
          <a:noFill/>
          <a:ln w="12700">
            <a:noFill/>
            <a:miter lim="800000"/>
            <a:headEnd/>
            <a:tailEnd/>
          </a:ln>
        </p:spPr>
        <p:txBody>
          <a:bodyPr wrap="none" anchor="ctr">
            <a:prstTxWarp prst="textNoShape">
              <a:avLst/>
            </a:prstTxWarp>
          </a:bodyPr>
          <a:lstStyle/>
          <a:p>
            <a:endParaRPr lang="en-GB"/>
          </a:p>
        </p:txBody>
      </p:sp>
      <p:sp>
        <p:nvSpPr>
          <p:cNvPr id="114697" name="Rectangle 8"/>
          <p:cNvSpPr>
            <a:spLocks noChangeArrowheads="1"/>
          </p:cNvSpPr>
          <p:nvPr/>
        </p:nvSpPr>
        <p:spPr bwMode="auto">
          <a:xfrm>
            <a:off x="5776913" y="3567113"/>
            <a:ext cx="3181350" cy="2554287"/>
          </a:xfrm>
          <a:prstGeom prst="rect">
            <a:avLst/>
          </a:prstGeom>
          <a:noFill/>
          <a:ln w="12700">
            <a:noFill/>
            <a:miter lim="800000"/>
            <a:headEnd/>
            <a:tailEnd/>
          </a:ln>
        </p:spPr>
        <p:txBody>
          <a:bodyPr wrap="none" lIns="90488" tIns="44450" rIns="90488" bIns="44450">
            <a:prstTxWarp prst="textNoShape">
              <a:avLst/>
            </a:prstTxWarp>
            <a:spAutoFit/>
          </a:bodyPr>
          <a:lstStyle/>
          <a:p>
            <a:pPr algn="l" eaLnBrk="0" hangingPunct="0">
              <a:buFontTx/>
              <a:buChar char="•"/>
            </a:pPr>
            <a:r>
              <a:rPr lang="en-US">
                <a:solidFill>
                  <a:schemeClr val="tx1"/>
                </a:solidFill>
                <a:latin typeface="Times New Roman" charset="0"/>
              </a:rPr>
              <a:t>personal computer apps</a:t>
            </a:r>
          </a:p>
          <a:p>
            <a:pPr algn="l" eaLnBrk="0" hangingPunct="0"/>
            <a:r>
              <a:rPr lang="en-US">
                <a:solidFill>
                  <a:schemeClr val="tx1"/>
                </a:solidFill>
                <a:latin typeface="Times New Roman" charset="0"/>
              </a:rPr>
              <a:t> </a:t>
            </a:r>
            <a:r>
              <a:rPr lang="en-US" sz="1800">
                <a:solidFill>
                  <a:schemeClr val="tx1"/>
                </a:solidFill>
                <a:latin typeface="Times New Roman" charset="0"/>
              </a:rPr>
              <a:t>(e.g. spreadsheets, word</a:t>
            </a:r>
          </a:p>
          <a:p>
            <a:pPr algn="l" eaLnBrk="0" hangingPunct="0"/>
            <a:r>
              <a:rPr lang="en-US" sz="1800">
                <a:solidFill>
                  <a:schemeClr val="tx1"/>
                </a:solidFill>
                <a:latin typeface="Times New Roman" charset="0"/>
              </a:rPr>
              <a:t>       processing)</a:t>
            </a:r>
            <a:endParaRPr lang="en-US">
              <a:solidFill>
                <a:schemeClr val="tx1"/>
              </a:solidFill>
              <a:latin typeface="Times New Roman" charset="0"/>
            </a:endParaRPr>
          </a:p>
          <a:p>
            <a:pPr algn="l" eaLnBrk="0" hangingPunct="0">
              <a:buFontTx/>
              <a:buChar char="•"/>
            </a:pPr>
            <a:r>
              <a:rPr lang="en-US">
                <a:solidFill>
                  <a:schemeClr val="tx1"/>
                </a:solidFill>
                <a:latin typeface="Times New Roman" charset="0"/>
              </a:rPr>
              <a:t>bit-mapped graphics</a:t>
            </a:r>
          </a:p>
          <a:p>
            <a:pPr algn="l" eaLnBrk="0" hangingPunct="0">
              <a:buFontTx/>
              <a:buChar char="•"/>
            </a:pPr>
            <a:r>
              <a:rPr lang="en-US">
                <a:solidFill>
                  <a:schemeClr val="tx1"/>
                </a:solidFill>
                <a:latin typeface="Times New Roman" charset="0"/>
              </a:rPr>
              <a:t>hypertext</a:t>
            </a:r>
          </a:p>
          <a:p>
            <a:pPr algn="l" eaLnBrk="0" hangingPunct="0">
              <a:buFontTx/>
              <a:buChar char="•"/>
            </a:pPr>
            <a:r>
              <a:rPr lang="en-US">
                <a:solidFill>
                  <a:schemeClr val="tx1"/>
                </a:solidFill>
                <a:latin typeface="Times New Roman" charset="0"/>
              </a:rPr>
              <a:t>multimedia</a:t>
            </a:r>
          </a:p>
          <a:p>
            <a:pPr algn="l" eaLnBrk="0" hangingPunct="0">
              <a:buFontTx/>
              <a:buChar char="•"/>
            </a:pPr>
            <a:r>
              <a:rPr lang="en-US">
                <a:solidFill>
                  <a:schemeClr val="tx1"/>
                </a:solidFill>
                <a:latin typeface="Times New Roman" charset="0"/>
              </a:rPr>
              <a:t>groupware</a:t>
            </a:r>
            <a:endParaRPr lang="en-US">
              <a:solidFill>
                <a:srgbClr val="FAFD00"/>
              </a:solidFill>
              <a:latin typeface="Times New Roman" charset="0"/>
            </a:endParaRPr>
          </a:p>
        </p:txBody>
      </p:sp>
      <p:sp>
        <p:nvSpPr>
          <p:cNvPr id="114698" name="Rectangle 9"/>
          <p:cNvSpPr>
            <a:spLocks noGrp="1" noChangeArrowheads="1"/>
          </p:cNvSpPr>
          <p:nvPr>
            <p:ph type="title"/>
          </p:nvPr>
        </p:nvSpPr>
        <p:spPr/>
        <p:txBody>
          <a:bodyPr/>
          <a:lstStyle/>
          <a:p>
            <a:pPr eaLnBrk="1" hangingPunct="1"/>
            <a:r>
              <a:rPr lang="en-US"/>
              <a:t>Application Changes</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8" name="Slide Number Placeholder 5"/>
          <p:cNvSpPr>
            <a:spLocks noGrp="1"/>
          </p:cNvSpPr>
          <p:nvPr>
            <p:ph type="sldNum" sz="quarter" idx="12"/>
          </p:nvPr>
        </p:nvSpPr>
        <p:spPr>
          <a:noFill/>
        </p:spPr>
        <p:txBody>
          <a:bodyPr/>
          <a:lstStyle/>
          <a:p>
            <a:fld id="{0EFA0741-CBC4-7243-883B-095739AABF97}" type="slidenum">
              <a:rPr lang="en-US" smtClean="0">
                <a:latin typeface="Arial" charset="0"/>
              </a:rPr>
              <a:pPr/>
              <a:t>46</a:t>
            </a:fld>
            <a:endParaRPr lang="en-US" smtClean="0">
              <a:latin typeface="Arial" charset="0"/>
            </a:endParaRPr>
          </a:p>
        </p:txBody>
      </p:sp>
      <p:sp>
        <p:nvSpPr>
          <p:cNvPr id="116739" name="Rectangle 2"/>
          <p:cNvSpPr>
            <a:spLocks noGrp="1" noChangeArrowheads="1"/>
          </p:cNvSpPr>
          <p:nvPr>
            <p:ph type="title"/>
          </p:nvPr>
        </p:nvSpPr>
        <p:spPr/>
        <p:txBody>
          <a:bodyPr/>
          <a:lstStyle/>
          <a:p>
            <a:pPr eaLnBrk="1" hangingPunct="1"/>
            <a:r>
              <a:rPr lang="en-US" smtClean="0"/>
              <a:t>Later Application Changes</a:t>
            </a:r>
          </a:p>
        </p:txBody>
      </p:sp>
      <p:sp>
        <p:nvSpPr>
          <p:cNvPr id="116740" name="Rectangle 3"/>
          <p:cNvSpPr>
            <a:spLocks noGrp="1" noChangeArrowheads="1"/>
          </p:cNvSpPr>
          <p:nvPr>
            <p:ph type="body" idx="1"/>
          </p:nvPr>
        </p:nvSpPr>
        <p:spPr/>
        <p:txBody>
          <a:bodyPr/>
          <a:lstStyle/>
          <a:p>
            <a:pPr eaLnBrk="1" hangingPunct="1"/>
            <a:r>
              <a:rPr lang="en-US"/>
              <a:t>Adaptive and personalized systems</a:t>
            </a:r>
          </a:p>
          <a:p>
            <a:pPr lvl="1" eaLnBrk="1" hangingPunct="1"/>
            <a:r>
              <a:rPr lang="en-US"/>
              <a:t>Increased complexity</a:t>
            </a:r>
          </a:p>
          <a:p>
            <a:pPr lvl="1" eaLnBrk="1" hangingPunct="1"/>
            <a:r>
              <a:rPr lang="en-US"/>
              <a:t>Privacy concerns</a:t>
            </a:r>
          </a:p>
          <a:p>
            <a:pPr lvl="1" eaLnBrk="1" hangingPunct="1"/>
            <a:r>
              <a:rPr lang="en-US"/>
              <a:t>Desire for content and capabilities</a:t>
            </a:r>
          </a:p>
          <a:p>
            <a:pPr eaLnBrk="1" hangingPunct="1"/>
            <a:r>
              <a:rPr lang="en-US"/>
              <a:t>Electronic commerce</a:t>
            </a:r>
          </a:p>
          <a:p>
            <a:pPr eaLnBrk="1" hangingPunct="1"/>
            <a:r>
              <a:rPr lang="en-US"/>
              <a:t>Social and collaborative systems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6" name="Slide Number Placeholder 5"/>
          <p:cNvSpPr>
            <a:spLocks noGrp="1"/>
          </p:cNvSpPr>
          <p:nvPr>
            <p:ph type="sldNum" sz="quarter" idx="12"/>
          </p:nvPr>
        </p:nvSpPr>
        <p:spPr>
          <a:xfrm>
            <a:off x="7104063" y="6400800"/>
            <a:ext cx="1905000" cy="457200"/>
          </a:xfrm>
          <a:noFill/>
        </p:spPr>
        <p:txBody>
          <a:bodyPr/>
          <a:lstStyle/>
          <a:p>
            <a:fld id="{D83B6A39-AA00-6346-88BB-87F42C5F8748}" type="slidenum">
              <a:rPr lang="en-US" smtClean="0">
                <a:latin typeface="Arial" charset="0"/>
              </a:rPr>
              <a:pPr/>
              <a:t>47</a:t>
            </a:fld>
            <a:endParaRPr lang="en-US" smtClean="0">
              <a:latin typeface="Arial" charset="0"/>
            </a:endParaRPr>
          </a:p>
        </p:txBody>
      </p:sp>
      <p:sp>
        <p:nvSpPr>
          <p:cNvPr id="118787" name="Rectangle 2"/>
          <p:cNvSpPr>
            <a:spLocks noGrp="1" noChangeArrowheads="1"/>
          </p:cNvSpPr>
          <p:nvPr>
            <p:ph type="title"/>
          </p:nvPr>
        </p:nvSpPr>
        <p:spPr/>
        <p:txBody>
          <a:bodyPr/>
          <a:lstStyle/>
          <a:p>
            <a:pPr eaLnBrk="1" hangingPunct="1"/>
            <a:r>
              <a:rPr lang="en-US" smtClean="0"/>
              <a:t>Recent Changes</a:t>
            </a:r>
          </a:p>
        </p:txBody>
      </p:sp>
      <p:sp>
        <p:nvSpPr>
          <p:cNvPr id="118788" name="Rectangle 3"/>
          <p:cNvSpPr>
            <a:spLocks noGrp="1" noChangeArrowheads="1"/>
          </p:cNvSpPr>
          <p:nvPr>
            <p:ph type="body" idx="1"/>
          </p:nvPr>
        </p:nvSpPr>
        <p:spPr/>
        <p:txBody>
          <a:bodyPr/>
          <a:lstStyle/>
          <a:p>
            <a:pPr eaLnBrk="1" hangingPunct="1"/>
            <a:r>
              <a:rPr lang="en-US" smtClean="0"/>
              <a:t>Haptic input and output</a:t>
            </a:r>
          </a:p>
          <a:p>
            <a:pPr lvl="1" eaLnBrk="1" hangingPunct="1"/>
            <a:r>
              <a:rPr lang="en-US" smtClean="0"/>
              <a:t>Wii</a:t>
            </a:r>
          </a:p>
          <a:p>
            <a:pPr lvl="1" eaLnBrk="1" hangingPunct="1"/>
            <a:r>
              <a:rPr lang="en-US" smtClean="0"/>
              <a:t>RumblePak</a:t>
            </a:r>
          </a:p>
          <a:p>
            <a:pPr lvl="1" eaLnBrk="1" hangingPunct="1"/>
            <a:r>
              <a:rPr lang="en-US" smtClean="0"/>
              <a:t>iPodTouch</a:t>
            </a:r>
          </a:p>
          <a:p>
            <a:pPr eaLnBrk="1" hangingPunct="1"/>
            <a:r>
              <a:rPr lang="en-US" smtClean="0"/>
              <a:t>Context of use much more important</a:t>
            </a:r>
          </a:p>
          <a:p>
            <a:pPr lvl="1" eaLnBrk="1" hangingPunct="1"/>
            <a:r>
              <a:rPr lang="en-US" smtClean="0"/>
              <a:t>Mobile applications</a:t>
            </a:r>
          </a:p>
          <a:p>
            <a:pPr lvl="1" eaLnBrk="1" hangingPunct="1"/>
            <a:r>
              <a:rPr lang="en-US" smtClean="0"/>
              <a:t>Privacy concerns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pPr eaLnBrk="1" hangingPunct="1"/>
            <a:r>
              <a:rPr lang="en-US" smtClean="0"/>
              <a:t>Related Articles</a:t>
            </a:r>
          </a:p>
        </p:txBody>
      </p:sp>
      <p:sp>
        <p:nvSpPr>
          <p:cNvPr id="120835" name="Content Placeholder 2"/>
          <p:cNvSpPr>
            <a:spLocks noGrp="1"/>
          </p:cNvSpPr>
          <p:nvPr>
            <p:ph idx="1"/>
          </p:nvPr>
        </p:nvSpPr>
        <p:spPr/>
        <p:txBody>
          <a:bodyPr/>
          <a:lstStyle/>
          <a:p>
            <a:pPr eaLnBrk="1" hangingPunct="1"/>
            <a:r>
              <a:rPr lang="en-US" sz="2400" smtClean="0"/>
              <a:t>Brad Myers. 1994. Challenges of HCI design and implementation. </a:t>
            </a:r>
            <a:r>
              <a:rPr lang="en-US" sz="2400" i="1" smtClean="0"/>
              <a:t>interactions</a:t>
            </a:r>
            <a:r>
              <a:rPr lang="en-US" sz="2400" smtClean="0"/>
              <a:t> v.1, n.1 (Jan. 1994), pp.73‒83.</a:t>
            </a:r>
          </a:p>
          <a:p>
            <a:pPr lvl="1" eaLnBrk="1" hangingPunct="1">
              <a:buFont typeface="Wingdings 2" charset="2"/>
              <a:buNone/>
            </a:pPr>
            <a:r>
              <a:rPr lang="en-US" sz="2000" smtClean="0"/>
              <a:t> &lt;URL:</a:t>
            </a:r>
            <a:r>
              <a:rPr lang="en-US" sz="2000" smtClean="0">
                <a:hlinkClick r:id="rId2"/>
              </a:rPr>
              <a:t>http://doi.acm.org/10.1145/174800.174808</a:t>
            </a:r>
            <a:r>
              <a:rPr lang="en-US" sz="2000" smtClean="0"/>
              <a:t>&gt;.</a:t>
            </a:r>
          </a:p>
          <a:p>
            <a:pPr lvl="1" eaLnBrk="1" hangingPunct="1">
              <a:buFont typeface="Wingdings 2" charset="2"/>
              <a:buNone/>
            </a:pPr>
            <a:endParaRPr lang="en-US" sz="2000" smtClean="0"/>
          </a:p>
          <a:p>
            <a:pPr eaLnBrk="1" hangingPunct="1"/>
            <a:r>
              <a:rPr lang="en-US" sz="2400" smtClean="0"/>
              <a:t>Katie Minardo Scott. 2009. Is usability obsolete? </a:t>
            </a:r>
            <a:r>
              <a:rPr lang="en-US" sz="2400" i="1" smtClean="0"/>
              <a:t>interactions</a:t>
            </a:r>
            <a:r>
              <a:rPr lang="en-US" sz="2400" smtClean="0"/>
              <a:t> v.16, n.3 (May 2009), pp.6‒11.  </a:t>
            </a:r>
          </a:p>
          <a:p>
            <a:pPr lvl="1" eaLnBrk="1" hangingPunct="1">
              <a:buFont typeface="Wingdings 2" charset="2"/>
              <a:buNone/>
            </a:pPr>
            <a:r>
              <a:rPr lang="en-US" sz="2000" smtClean="0"/>
              <a:t>&lt;URL:</a:t>
            </a:r>
            <a:r>
              <a:rPr lang="en-US" sz="2000" smtClean="0">
                <a:hlinkClick r:id="rId3"/>
              </a:rPr>
              <a:t>http://doi.acm.org/10.1145/1516016.1516018</a:t>
            </a:r>
            <a:r>
              <a:rPr lang="en-US" sz="2000" smtClean="0"/>
              <a:t>&gt;.</a:t>
            </a:r>
          </a:p>
          <a:p>
            <a:pPr lvl="1" eaLnBrk="1" hangingPunct="1"/>
            <a:endParaRPr lang="en-US" sz="2400" smtClean="0"/>
          </a:p>
        </p:txBody>
      </p:sp>
      <p:sp>
        <p:nvSpPr>
          <p:cNvPr id="120836" name="Slide Number Placeholder 3"/>
          <p:cNvSpPr>
            <a:spLocks noGrp="1"/>
          </p:cNvSpPr>
          <p:nvPr>
            <p:ph type="sldNum" sz="quarter" idx="12"/>
          </p:nvPr>
        </p:nvSpPr>
        <p:spPr>
          <a:noFill/>
        </p:spPr>
        <p:txBody>
          <a:bodyPr/>
          <a:lstStyle/>
          <a:p>
            <a:fld id="{A19CE723-AED3-6247-B48B-6FB51E1FB7C6}" type="slidenum">
              <a:rPr lang="en-US" smtClean="0">
                <a:latin typeface="Arial" charset="0"/>
              </a:rPr>
              <a:pPr/>
              <a:t>48</a:t>
            </a:fld>
            <a:endParaRPr lang="en-US" smtClean="0">
              <a:latin typeface="Arial"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pPr eaLnBrk="1" hangingPunct="1"/>
            <a:r>
              <a:rPr lang="en-US" smtClean="0"/>
              <a:t>Some Major Concepts</a:t>
            </a:r>
            <a:br>
              <a:rPr lang="en-US" smtClean="0"/>
            </a:br>
            <a:r>
              <a:rPr lang="en-US" smtClean="0"/>
              <a:t>in this Lecture</a:t>
            </a:r>
          </a:p>
        </p:txBody>
      </p:sp>
      <p:sp>
        <p:nvSpPr>
          <p:cNvPr id="121859" name="Content Placeholder 2"/>
          <p:cNvSpPr>
            <a:spLocks noGrp="1"/>
          </p:cNvSpPr>
          <p:nvPr>
            <p:ph idx="1"/>
          </p:nvPr>
        </p:nvSpPr>
        <p:spPr>
          <a:xfrm>
            <a:off x="341313" y="1508125"/>
            <a:ext cx="8458200" cy="4802188"/>
          </a:xfrm>
        </p:spPr>
        <p:txBody>
          <a:bodyPr/>
          <a:lstStyle/>
          <a:p>
            <a:pPr eaLnBrk="1" hangingPunct="1">
              <a:buFont typeface="Wingdings" charset="2"/>
              <a:buChar char="q"/>
            </a:pPr>
            <a:r>
              <a:rPr lang="en-US" smtClean="0"/>
              <a:t>HCI and Human Factors (HF)</a:t>
            </a:r>
          </a:p>
          <a:p>
            <a:pPr eaLnBrk="1" hangingPunct="1">
              <a:buFont typeface="Wingdings" charset="2"/>
              <a:buChar char="q"/>
            </a:pPr>
            <a:r>
              <a:rPr lang="en-US" smtClean="0"/>
              <a:t>Why HCI studies are important</a:t>
            </a:r>
          </a:p>
          <a:p>
            <a:pPr eaLnBrk="1" hangingPunct="1">
              <a:buFont typeface="Wingdings" charset="2"/>
              <a:buChar char="q"/>
            </a:pPr>
            <a:r>
              <a:rPr lang="en-US" smtClean="0"/>
              <a:t>Priorities of HCI / Human Factors</a:t>
            </a:r>
          </a:p>
          <a:p>
            <a:pPr eaLnBrk="1" hangingPunct="1">
              <a:buFont typeface="Wingdings" charset="2"/>
              <a:buChar char="q"/>
            </a:pPr>
            <a:r>
              <a:rPr lang="en-US" smtClean="0"/>
              <a:t>User-Centred Design (UCD)</a:t>
            </a:r>
          </a:p>
          <a:p>
            <a:pPr eaLnBrk="1" hangingPunct="1">
              <a:buFont typeface="Wingdings" charset="2"/>
              <a:buChar char="q"/>
            </a:pPr>
            <a:r>
              <a:rPr lang="en-US" smtClean="0"/>
              <a:t>The Interaction Dyad</a:t>
            </a:r>
          </a:p>
          <a:p>
            <a:pPr eaLnBrk="1" hangingPunct="1">
              <a:buFont typeface="Wingdings" charset="2"/>
              <a:buChar char="q"/>
            </a:pPr>
            <a:r>
              <a:rPr lang="en-US" smtClean="0"/>
              <a:t>Needs Satisfaction Curve of a Technology</a:t>
            </a:r>
          </a:p>
          <a:p>
            <a:pPr eaLnBrk="1" hangingPunct="1">
              <a:buFont typeface="Wingdings" charset="2"/>
              <a:buChar char="q"/>
            </a:pPr>
            <a:r>
              <a:rPr lang="en-US" smtClean="0"/>
              <a:t>Efficiency, Effectiveness, Satisfaction</a:t>
            </a:r>
          </a:p>
          <a:p>
            <a:pPr eaLnBrk="1" hangingPunct="1">
              <a:buFont typeface="Wingdings" charset="2"/>
              <a:buChar char="q"/>
            </a:pPr>
            <a:endParaRPr lang="en-US" smtClean="0"/>
          </a:p>
          <a:p>
            <a:pPr eaLnBrk="1" hangingPunct="1">
              <a:buFont typeface="Wingdings" charset="2"/>
              <a:buChar char="q"/>
            </a:pPr>
            <a:endParaRPr lang="en-US" smtClean="0"/>
          </a:p>
          <a:p>
            <a:pPr eaLnBrk="1" hangingPunct="1">
              <a:buFont typeface="Wingdings" charset="2"/>
              <a:buChar char="q"/>
            </a:pPr>
            <a:endParaRPr lang="en-US" smtClean="0"/>
          </a:p>
        </p:txBody>
      </p:sp>
      <p:sp>
        <p:nvSpPr>
          <p:cNvPr id="121860" name="Slide Number Placeholder 3"/>
          <p:cNvSpPr>
            <a:spLocks noGrp="1"/>
          </p:cNvSpPr>
          <p:nvPr>
            <p:ph type="sldNum" sz="quarter" idx="12"/>
          </p:nvPr>
        </p:nvSpPr>
        <p:spPr>
          <a:noFill/>
        </p:spPr>
        <p:txBody>
          <a:bodyPr/>
          <a:lstStyle/>
          <a:p>
            <a:fld id="{70D84758-360F-0B4B-ADEA-3AB6B0AD8A91}" type="slidenum">
              <a:rPr lang="en-US" smtClean="0">
                <a:latin typeface="Arial" charset="0"/>
              </a:rPr>
              <a:pPr/>
              <a:t>49</a:t>
            </a:fld>
            <a:endParaRPr lang="en-US" smtClean="0">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p:spPr>
        <p:txBody>
          <a:bodyPr/>
          <a:lstStyle/>
          <a:p>
            <a:fld id="{7DB4C76B-2F5F-874C-B3C8-7E119299A0C9}" type="slidenum">
              <a:rPr lang="en-US" smtClean="0">
                <a:latin typeface="Arial" charset="0"/>
              </a:rPr>
              <a:pPr/>
              <a:t>5</a:t>
            </a:fld>
            <a:endParaRPr lang="en-US" smtClean="0">
              <a:latin typeface="Arial" charset="0"/>
            </a:endParaRPr>
          </a:p>
        </p:txBody>
      </p:sp>
      <p:sp>
        <p:nvSpPr>
          <p:cNvPr id="36867" name="Rectangle 4"/>
          <p:cNvSpPr>
            <a:spLocks noGrp="1" noChangeArrowheads="1"/>
          </p:cNvSpPr>
          <p:nvPr>
            <p:ph type="title"/>
          </p:nvPr>
        </p:nvSpPr>
        <p:spPr/>
        <p:txBody>
          <a:bodyPr/>
          <a:lstStyle/>
          <a:p>
            <a:pPr eaLnBrk="1" hangingPunct="1"/>
            <a:r>
              <a:rPr lang="en-US"/>
              <a:t> Aim/Purpose</a:t>
            </a:r>
          </a:p>
        </p:txBody>
      </p:sp>
      <p:sp>
        <p:nvSpPr>
          <p:cNvPr id="36868" name="Rectangle 5"/>
          <p:cNvSpPr>
            <a:spLocks noGrp="1" noChangeArrowheads="1"/>
          </p:cNvSpPr>
          <p:nvPr>
            <p:ph type="body" idx="1"/>
          </p:nvPr>
        </p:nvSpPr>
        <p:spPr>
          <a:xfrm>
            <a:off x="1050925" y="2095500"/>
            <a:ext cx="7315200" cy="2667000"/>
          </a:xfrm>
        </p:spPr>
        <p:txBody>
          <a:bodyPr/>
          <a:lstStyle/>
          <a:p>
            <a:pPr eaLnBrk="1" hangingPunct="1">
              <a:lnSpc>
                <a:spcPct val="90000"/>
              </a:lnSpc>
            </a:pPr>
            <a:r>
              <a:rPr lang="en-US" sz="2800"/>
              <a:t>Aim = to provide a good fit between people and the environment</a:t>
            </a:r>
          </a:p>
          <a:p>
            <a:pPr eaLnBrk="1" hangingPunct="1">
              <a:lnSpc>
                <a:spcPct val="90000"/>
              </a:lnSpc>
            </a:pPr>
            <a:endParaRPr lang="en-US" sz="2800"/>
          </a:p>
          <a:p>
            <a:pPr eaLnBrk="1" hangingPunct="1">
              <a:lnSpc>
                <a:spcPct val="90000"/>
              </a:lnSpc>
            </a:pPr>
            <a:r>
              <a:rPr lang="en-US" sz="2800"/>
              <a:t>Purpose = to improve work/leisure environments and work practices</a:t>
            </a:r>
          </a:p>
          <a:p>
            <a:pPr eaLnBrk="1" hangingPunct="1">
              <a:lnSpc>
                <a:spcPct val="90000"/>
              </a:lnSpc>
            </a:pPr>
            <a:endParaRPr lang="en-US" sz="2800"/>
          </a:p>
          <a:p>
            <a:pPr eaLnBrk="1" hangingPunct="1">
              <a:lnSpc>
                <a:spcPct val="90000"/>
              </a:lnSpc>
            </a:pPr>
            <a:r>
              <a:rPr lang="en-US" sz="2800"/>
              <a:t>Considering safety, satisfaction, &amp; efficiency</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23906" name="Title 1"/>
          <p:cNvSpPr>
            <a:spLocks noGrp="1"/>
          </p:cNvSpPr>
          <p:nvPr>
            <p:ph type="title"/>
          </p:nvPr>
        </p:nvSpPr>
        <p:spPr>
          <a:xfrm>
            <a:off x="352425" y="457200"/>
            <a:ext cx="8324850" cy="762000"/>
          </a:xfrm>
        </p:spPr>
        <p:txBody>
          <a:bodyPr/>
          <a:lstStyle/>
          <a:p>
            <a:pPr eaLnBrk="1" hangingPunct="1"/>
            <a:r>
              <a:rPr lang="en-US" smtClean="0"/>
              <a:t>Other Major Concepts</a:t>
            </a:r>
            <a:br>
              <a:rPr lang="en-US" smtClean="0"/>
            </a:br>
            <a:r>
              <a:rPr lang="en-US" smtClean="0"/>
              <a:t>in this Lecture</a:t>
            </a:r>
          </a:p>
        </p:txBody>
      </p:sp>
      <p:sp>
        <p:nvSpPr>
          <p:cNvPr id="3" name="Content Placeholder 2"/>
          <p:cNvSpPr>
            <a:spLocks noGrp="1"/>
          </p:cNvSpPr>
          <p:nvPr>
            <p:ph idx="1"/>
          </p:nvPr>
        </p:nvSpPr>
        <p:spPr>
          <a:xfrm>
            <a:off x="341313" y="1507452"/>
            <a:ext cx="8458200" cy="4802461"/>
          </a:xfrm>
        </p:spPr>
        <p:txBody>
          <a:bodyPr numCol="2" spcCol="90000"/>
          <a:lstStyle/>
          <a:p>
            <a:pPr eaLnBrk="1" hangingPunct="1">
              <a:buFont typeface="Wingdings" charset="2"/>
              <a:buChar char="q"/>
              <a:defRPr/>
            </a:pPr>
            <a:r>
              <a:rPr lang="en-US" dirty="0" smtClean="0"/>
              <a:t>Usability</a:t>
            </a:r>
          </a:p>
          <a:p>
            <a:pPr lvl="1" eaLnBrk="1" hangingPunct="1">
              <a:buFont typeface="Wingdings" charset="2"/>
              <a:buChar char="q"/>
              <a:defRPr/>
            </a:pPr>
            <a:r>
              <a:rPr lang="en-US" dirty="0" smtClean="0"/>
              <a:t>Multiple definitions</a:t>
            </a:r>
          </a:p>
          <a:p>
            <a:pPr lvl="1" eaLnBrk="1" hangingPunct="1">
              <a:buFont typeface="Wingdings" charset="2"/>
              <a:buChar char="q"/>
              <a:defRPr/>
            </a:pPr>
            <a:r>
              <a:rPr lang="en-US" dirty="0" smtClean="0"/>
              <a:t>Multiple factors</a:t>
            </a:r>
          </a:p>
          <a:p>
            <a:pPr lvl="1" eaLnBrk="1" hangingPunct="1">
              <a:buFont typeface="Wingdings" charset="2"/>
              <a:buChar char="q"/>
              <a:defRPr/>
            </a:pPr>
            <a:r>
              <a:rPr lang="en-US" smtClean="0"/>
              <a:t>Functionality </a:t>
            </a:r>
          </a:p>
          <a:p>
            <a:pPr eaLnBrk="1" hangingPunct="1">
              <a:buFont typeface="Wingdings" charset="2"/>
              <a:buChar char="q"/>
              <a:defRPr/>
            </a:pPr>
            <a:r>
              <a:rPr lang="en-US" dirty="0" smtClean="0"/>
              <a:t>Consumer commodity</a:t>
            </a:r>
          </a:p>
          <a:p>
            <a:pPr eaLnBrk="1" hangingPunct="1">
              <a:buFont typeface="Wingdings" charset="2"/>
              <a:buChar char="q"/>
              <a:defRPr/>
            </a:pPr>
            <a:r>
              <a:rPr lang="en-US" dirty="0" smtClean="0"/>
              <a:t>Hardware changes</a:t>
            </a:r>
            <a:br>
              <a:rPr lang="en-US" dirty="0" smtClean="0"/>
            </a:br>
            <a:r>
              <a:rPr lang="en-US" dirty="0" smtClean="0"/>
              <a:t/>
            </a:r>
            <a:br>
              <a:rPr lang="en-US" dirty="0" smtClean="0"/>
            </a:br>
            <a:r>
              <a:rPr lang="en-US" dirty="0" smtClean="0"/>
              <a:t/>
            </a:r>
            <a:br>
              <a:rPr lang="en-US" dirty="0" smtClean="0"/>
            </a:br>
            <a:endParaRPr lang="en-US" dirty="0" smtClean="0"/>
          </a:p>
          <a:p>
            <a:pPr eaLnBrk="1" hangingPunct="1">
              <a:buFont typeface="Wingdings" charset="2"/>
              <a:buChar char="q"/>
              <a:defRPr/>
            </a:pPr>
            <a:r>
              <a:rPr lang="en-US" dirty="0" smtClean="0"/>
              <a:t>Items of Production</a:t>
            </a:r>
          </a:p>
          <a:p>
            <a:pPr lvl="1" eaLnBrk="1" hangingPunct="1">
              <a:buFont typeface="Wingdings" charset="2"/>
              <a:buChar char="q"/>
              <a:defRPr/>
            </a:pPr>
            <a:r>
              <a:rPr lang="en-US" dirty="0" smtClean="0"/>
              <a:t>Standards</a:t>
            </a:r>
          </a:p>
          <a:p>
            <a:pPr lvl="1" eaLnBrk="1" hangingPunct="1">
              <a:buFont typeface="Wingdings" charset="2"/>
              <a:buChar char="q"/>
              <a:defRPr/>
            </a:pPr>
            <a:r>
              <a:rPr lang="en-US" dirty="0" smtClean="0"/>
              <a:t>Guidelines</a:t>
            </a:r>
          </a:p>
          <a:p>
            <a:pPr lvl="1" eaLnBrk="1" hangingPunct="1">
              <a:buFont typeface="Wingdings" charset="2"/>
              <a:buChar char="q"/>
              <a:defRPr/>
            </a:pPr>
            <a:r>
              <a:rPr lang="en-US" dirty="0" smtClean="0"/>
              <a:t>Principles</a:t>
            </a:r>
          </a:p>
          <a:p>
            <a:pPr eaLnBrk="1" hangingPunct="1">
              <a:buFont typeface="Wingdings" charset="2"/>
              <a:buChar char="q"/>
              <a:defRPr/>
            </a:pPr>
            <a:r>
              <a:rPr lang="en-US" dirty="0" smtClean="0"/>
              <a:t>How HCI/HF is done</a:t>
            </a:r>
          </a:p>
          <a:p>
            <a:pPr eaLnBrk="1" hangingPunct="1">
              <a:buFont typeface="Wingdings" charset="2"/>
              <a:buChar char="q"/>
              <a:defRPr/>
            </a:pPr>
            <a:r>
              <a:rPr lang="en-US" dirty="0" smtClean="0"/>
              <a:t>User changes</a:t>
            </a:r>
          </a:p>
          <a:p>
            <a:pPr lvl="1" eaLnBrk="1" hangingPunct="1">
              <a:buFont typeface="Wingdings" charset="2"/>
              <a:buChar char="q"/>
              <a:defRPr/>
            </a:pPr>
            <a:r>
              <a:rPr lang="en-US" dirty="0" smtClean="0"/>
              <a:t>Discretionary users</a:t>
            </a:r>
          </a:p>
          <a:p>
            <a:pPr eaLnBrk="1" hangingPunct="1">
              <a:buFont typeface="Wingdings" charset="2"/>
              <a:buChar char="q"/>
              <a:defRPr/>
            </a:pPr>
            <a:endParaRPr lang="en-US" dirty="0" smtClean="0"/>
          </a:p>
          <a:p>
            <a:pPr eaLnBrk="1" hangingPunct="1">
              <a:buFont typeface="Wingdings" charset="2"/>
              <a:buChar char="q"/>
              <a:defRPr/>
            </a:pPr>
            <a:endParaRPr lang="en-US" dirty="0" smtClean="0"/>
          </a:p>
          <a:p>
            <a:pPr eaLnBrk="1" hangingPunct="1">
              <a:buFont typeface="Wingdings" charset="2"/>
              <a:buChar char="q"/>
              <a:defRPr/>
            </a:pPr>
            <a:endParaRPr lang="en-US" dirty="0" smtClean="0"/>
          </a:p>
        </p:txBody>
      </p:sp>
      <p:sp>
        <p:nvSpPr>
          <p:cNvPr id="123908" name="Slide Number Placeholder 3"/>
          <p:cNvSpPr>
            <a:spLocks noGrp="1"/>
          </p:cNvSpPr>
          <p:nvPr>
            <p:ph type="sldNum" sz="quarter" idx="12"/>
          </p:nvPr>
        </p:nvSpPr>
        <p:spPr>
          <a:noFill/>
        </p:spPr>
        <p:txBody>
          <a:bodyPr/>
          <a:lstStyle/>
          <a:p>
            <a:fld id="{B5994A60-BC93-814F-843E-8C240FF35384}" type="slidenum">
              <a:rPr lang="en-US" smtClean="0">
                <a:latin typeface="Arial" charset="0"/>
              </a:rPr>
              <a:pPr/>
              <a:t>50</a:t>
            </a:fld>
            <a:endParaRPr lang="en-US" smtClean="0">
              <a:latin typeface="Arial"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tIns="0" bIns="0"/>
          <a:lstStyle/>
          <a:p>
            <a:r>
              <a:rPr lang="en-US" smtClean="0"/>
              <a:t>Potential Exam Questions</a:t>
            </a:r>
            <a:br>
              <a:rPr lang="en-US" smtClean="0"/>
            </a:br>
            <a:r>
              <a:rPr lang="en-US" sz="3600" smtClean="0"/>
              <a:t>From this lecture</a:t>
            </a:r>
          </a:p>
        </p:txBody>
      </p:sp>
      <p:sp>
        <p:nvSpPr>
          <p:cNvPr id="125955" name="Content Placeholder 2"/>
          <p:cNvSpPr>
            <a:spLocks noGrp="1"/>
          </p:cNvSpPr>
          <p:nvPr>
            <p:ph idx="1"/>
          </p:nvPr>
        </p:nvSpPr>
        <p:spPr/>
        <p:txBody>
          <a:bodyPr/>
          <a:lstStyle/>
          <a:p>
            <a:r>
              <a:rPr lang="en-US" smtClean="0"/>
              <a:t>If someone says ‘</a:t>
            </a:r>
            <a:r>
              <a:rPr lang="en-US" i="1" smtClean="0"/>
              <a:t>____</a:t>
            </a:r>
            <a:r>
              <a:rPr lang="en-US" smtClean="0"/>
              <a:t> is a great product for someone else to use because it has all of the necessary functionality that they need, and it is user-friendly too.’</a:t>
            </a:r>
          </a:p>
          <a:p>
            <a:pPr>
              <a:buFont typeface="Wingdings" charset="2"/>
              <a:buNone/>
            </a:pPr>
            <a:r>
              <a:rPr lang="en-US" smtClean="0"/>
              <a:t/>
            </a:r>
            <a:br>
              <a:rPr lang="en-US" smtClean="0"/>
            </a:br>
            <a:r>
              <a:rPr lang="en-US" smtClean="0"/>
              <a:t>Why should you doubt their credibility?</a:t>
            </a:r>
          </a:p>
        </p:txBody>
      </p:sp>
      <p:sp>
        <p:nvSpPr>
          <p:cNvPr id="125956" name="Slide Number Placeholder 3"/>
          <p:cNvSpPr>
            <a:spLocks noGrp="1"/>
          </p:cNvSpPr>
          <p:nvPr>
            <p:ph type="sldNum" sz="quarter" idx="12"/>
          </p:nvPr>
        </p:nvSpPr>
        <p:spPr>
          <a:noFill/>
        </p:spPr>
        <p:txBody>
          <a:bodyPr/>
          <a:lstStyle/>
          <a:p>
            <a:fld id="{42F6E9EB-BEA8-5945-80A1-22EE74C4BDF5}" type="slidenum">
              <a:rPr lang="en-US" smtClean="0">
                <a:latin typeface="Arial" charset="0"/>
              </a:rPr>
              <a:pPr/>
              <a:t>51</a:t>
            </a:fld>
            <a:endParaRPr lang="en-US" smtClean="0">
              <a:latin typeface="Arial"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978" name="Title 1"/>
          <p:cNvSpPr>
            <a:spLocks noGrp="1"/>
          </p:cNvSpPr>
          <p:nvPr>
            <p:ph type="title"/>
          </p:nvPr>
        </p:nvSpPr>
        <p:spPr>
          <a:xfrm>
            <a:off x="884238" y="388938"/>
            <a:ext cx="7372350" cy="762000"/>
          </a:xfrm>
        </p:spPr>
        <p:txBody>
          <a:bodyPr tIns="0" bIns="0"/>
          <a:lstStyle/>
          <a:p>
            <a:r>
              <a:rPr lang="en-US" smtClean="0"/>
              <a:t>Further Potential  Questions</a:t>
            </a:r>
            <a:endParaRPr lang="en-US" sz="3600" smtClean="0"/>
          </a:p>
        </p:txBody>
      </p:sp>
      <p:sp>
        <p:nvSpPr>
          <p:cNvPr id="126979" name="Content Placeholder 2"/>
          <p:cNvSpPr>
            <a:spLocks noGrp="1"/>
          </p:cNvSpPr>
          <p:nvPr>
            <p:ph idx="1"/>
          </p:nvPr>
        </p:nvSpPr>
        <p:spPr>
          <a:xfrm>
            <a:off x="912813" y="1882775"/>
            <a:ext cx="7315200" cy="4038600"/>
          </a:xfrm>
        </p:spPr>
        <p:txBody>
          <a:bodyPr/>
          <a:lstStyle/>
          <a:p>
            <a:r>
              <a:rPr lang="en-US" sz="2800" smtClean="0"/>
              <a:t>What does the ISO definition of usability say?</a:t>
            </a:r>
          </a:p>
          <a:p>
            <a:r>
              <a:rPr lang="en-US" sz="2800" smtClean="0"/>
              <a:t>Some definitions of usability include factors (or measures) that are not in the ISO definition.  Which of those factors are particularly important in the following scenario?</a:t>
            </a:r>
          </a:p>
          <a:p>
            <a:r>
              <a:rPr lang="en-US" sz="2800" smtClean="0"/>
              <a:t>What are the 3 essential components of </a:t>
            </a:r>
            <a:r>
              <a:rPr lang="en-US" sz="2800" i="1" smtClean="0"/>
              <a:t>any</a:t>
            </a:r>
            <a:r>
              <a:rPr lang="en-US" sz="2800" smtClean="0"/>
              <a:t> definition of usability?  </a:t>
            </a:r>
          </a:p>
        </p:txBody>
      </p:sp>
      <p:sp>
        <p:nvSpPr>
          <p:cNvPr id="126980" name="Slide Number Placeholder 3"/>
          <p:cNvSpPr>
            <a:spLocks noGrp="1"/>
          </p:cNvSpPr>
          <p:nvPr>
            <p:ph type="sldNum" sz="quarter" idx="12"/>
          </p:nvPr>
        </p:nvSpPr>
        <p:spPr>
          <a:noFill/>
        </p:spPr>
        <p:txBody>
          <a:bodyPr/>
          <a:lstStyle/>
          <a:p>
            <a:fld id="{2FDE7F27-CA8E-164D-A541-D58E57482792}" type="slidenum">
              <a:rPr lang="en-US" smtClean="0">
                <a:latin typeface="Arial" charset="0"/>
              </a:rPr>
              <a:pPr/>
              <a:t>52</a:t>
            </a:fld>
            <a:endParaRPr lang="en-US" smtClean="0">
              <a:latin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Title 1"/>
          <p:cNvSpPr>
            <a:spLocks noGrp="1"/>
          </p:cNvSpPr>
          <p:nvPr>
            <p:ph type="title"/>
          </p:nvPr>
        </p:nvSpPr>
        <p:spPr>
          <a:xfrm>
            <a:off x="963613" y="234950"/>
            <a:ext cx="6934200" cy="762000"/>
          </a:xfrm>
        </p:spPr>
        <p:txBody>
          <a:bodyPr/>
          <a:lstStyle/>
          <a:p>
            <a:r>
              <a:rPr lang="en-GB" smtClean="0"/>
              <a:t>‘What Is Design’</a:t>
            </a:r>
            <a:br>
              <a:rPr lang="en-GB" smtClean="0"/>
            </a:br>
            <a:r>
              <a:rPr lang="en-GB" sz="3200" smtClean="0"/>
              <a:t>by Charles Eames </a:t>
            </a:r>
            <a:r>
              <a:rPr lang="en-GB" sz="2800" smtClean="0"/>
              <a:t>(1969)</a:t>
            </a:r>
          </a:p>
        </p:txBody>
      </p:sp>
      <p:pic>
        <p:nvPicPr>
          <p:cNvPr id="38915" name="Content Placeholder 4" descr="eames_diagram_1969.gif"/>
          <p:cNvPicPr>
            <a:picLocks noGrp="1" noChangeAspect="1"/>
          </p:cNvPicPr>
          <p:nvPr>
            <p:ph idx="1"/>
          </p:nvPr>
        </p:nvPicPr>
        <p:blipFill>
          <a:blip r:embed="rId2"/>
          <a:srcRect l="226" r="34"/>
          <a:stretch>
            <a:fillRect/>
          </a:stretch>
        </p:blipFill>
        <p:spPr>
          <a:xfrm>
            <a:off x="811213" y="1254125"/>
            <a:ext cx="7521575" cy="5430838"/>
          </a:xfrm>
        </p:spPr>
      </p:pic>
      <p:sp>
        <p:nvSpPr>
          <p:cNvPr id="6" name="TextBox 5"/>
          <p:cNvSpPr txBox="1"/>
          <p:nvPr/>
        </p:nvSpPr>
        <p:spPr>
          <a:xfrm>
            <a:off x="8348050" y="1234395"/>
            <a:ext cx="600164" cy="5443774"/>
          </a:xfrm>
          <a:prstGeom prst="rect">
            <a:avLst/>
          </a:prstGeom>
          <a:noFill/>
        </p:spPr>
        <p:txBody>
          <a:bodyPr vert="vert270" lIns="0" tIns="0" bIns="0" anchor="b">
            <a:spAutoFit/>
          </a:bodyPr>
          <a:lstStyle/>
          <a:p>
            <a:pPr algn="l">
              <a:defRPr/>
            </a:pPr>
            <a:r>
              <a:rPr lang="en-US" sz="1100" dirty="0">
                <a:solidFill>
                  <a:schemeClr val="tx1">
                    <a:lumMod val="50000"/>
                  </a:schemeClr>
                </a:solidFill>
                <a:latin typeface="Frutiger LT Com 45 Light"/>
                <a:cs typeface="Frutiger LT Com 45 Light"/>
              </a:rPr>
              <a:t>Diagram by James Ellis, Matt Owens, and Jason </a:t>
            </a:r>
            <a:r>
              <a:rPr lang="en-US" sz="1100" dirty="0" err="1">
                <a:solidFill>
                  <a:schemeClr val="tx1">
                    <a:lumMod val="50000"/>
                  </a:schemeClr>
                </a:solidFill>
                <a:latin typeface="Frutiger LT Com 45 Light"/>
                <a:cs typeface="Frutiger LT Com 45 Light"/>
              </a:rPr>
              <a:t>Gnewikow</a:t>
            </a:r>
            <a:r>
              <a:rPr lang="en-US" sz="1100" dirty="0">
                <a:solidFill>
                  <a:schemeClr val="tx1">
                    <a:lumMod val="50000"/>
                  </a:schemeClr>
                </a:solidFill>
                <a:latin typeface="Frutiger LT Com 45 Light"/>
                <a:cs typeface="Frutiger LT Com 45 Light"/>
              </a:rPr>
              <a:t> of the art and design collective </a:t>
            </a:r>
            <a:r>
              <a:rPr lang="en-US" sz="1100" i="1" dirty="0">
                <a:solidFill>
                  <a:schemeClr val="tx1">
                    <a:lumMod val="50000"/>
                  </a:schemeClr>
                </a:solidFill>
                <a:latin typeface="Frutiger LT Com 45 Light"/>
                <a:cs typeface="Frutiger LT Com 45 Light"/>
              </a:rPr>
              <a:t>Athletics</a:t>
            </a:r>
            <a:r>
              <a:rPr lang="en-US" sz="1100" dirty="0">
                <a:solidFill>
                  <a:schemeClr val="tx1">
                    <a:lumMod val="50000"/>
                  </a:schemeClr>
                </a:solidFill>
                <a:latin typeface="Frutiger LT Com 45 Light"/>
                <a:cs typeface="Frutiger LT Com 45 Light"/>
              </a:rPr>
              <a:t>. Permission for use in class (not for distribution) given by telephone by James Ellis </a:t>
            </a:r>
          </a:p>
          <a:p>
            <a:pPr algn="l">
              <a:defRPr/>
            </a:pPr>
            <a:r>
              <a:rPr lang="en-US" sz="1100" dirty="0">
                <a:solidFill>
                  <a:schemeClr val="tx1">
                    <a:lumMod val="50000"/>
                  </a:schemeClr>
                </a:solidFill>
                <a:latin typeface="Frutiger LT Com 45 Light"/>
                <a:cs typeface="Frutiger LT Com 45 Light"/>
              </a:rPr>
              <a:t>at 14:00 Fri 10 Aug 2012 to Jamie Blustein.</a:t>
            </a:r>
            <a:endParaRPr lang="en-GB" sz="1100" dirty="0">
              <a:solidFill>
                <a:schemeClr val="tx1">
                  <a:lumMod val="50000"/>
                </a:schemeClr>
              </a:solidFill>
              <a:latin typeface="Frutiger LT Com 45 Light"/>
              <a:cs typeface="Frutiger LT Com 45 Ligh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8" name="Group 7"/>
          <p:cNvGrpSpPr/>
          <p:nvPr/>
        </p:nvGrpSpPr>
        <p:grpSpPr>
          <a:xfrm>
            <a:off x="811213" y="1254125"/>
            <a:ext cx="7521575" cy="5430838"/>
            <a:chOff x="811213" y="1254125"/>
            <a:chExt cx="7521575" cy="5430838"/>
          </a:xfrm>
        </p:grpSpPr>
        <p:pic>
          <p:nvPicPr>
            <p:cNvPr id="5" name="Content Placeholder 4" descr="eames_diagram_1969.gif"/>
            <p:cNvPicPr>
              <a:picLocks noChangeAspect="1"/>
            </p:cNvPicPr>
            <p:nvPr/>
          </p:nvPicPr>
          <p:blipFill>
            <a:blip r:embed="rId2"/>
            <a:srcRect l="226" r="34"/>
            <a:stretch>
              <a:fillRect/>
            </a:stretch>
          </p:blipFill>
          <p:spPr bwMode="auto">
            <a:xfrm>
              <a:off x="811213" y="1254125"/>
              <a:ext cx="7521575" cy="5430838"/>
            </a:xfrm>
            <a:prstGeom prst="rect">
              <a:avLst/>
            </a:prstGeom>
            <a:noFill/>
            <a:ln w="9525">
              <a:noFill/>
              <a:miter lim="800000"/>
              <a:headEnd/>
              <a:tailEnd/>
            </a:ln>
          </p:spPr>
        </p:pic>
        <p:sp>
          <p:nvSpPr>
            <p:cNvPr id="7" name="Rectangle 6"/>
            <p:cNvSpPr/>
            <p:nvPr/>
          </p:nvSpPr>
          <p:spPr bwMode="auto">
            <a:xfrm>
              <a:off x="6430176" y="5770421"/>
              <a:ext cx="1640045" cy="840061"/>
            </a:xfrm>
            <a:prstGeom prst="rect">
              <a:avLst/>
            </a:prstGeom>
            <a:noFill/>
            <a:ln w="476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rgbClr val="333333"/>
                </a:solidFill>
                <a:effectLst/>
                <a:latin typeface="Tahoma" charset="0"/>
              </a:endParaRPr>
            </a:p>
          </p:txBody>
        </p:sp>
      </p:grpSp>
      <p:sp>
        <p:nvSpPr>
          <p:cNvPr id="38914" name="Title 1"/>
          <p:cNvSpPr>
            <a:spLocks noGrp="1"/>
          </p:cNvSpPr>
          <p:nvPr>
            <p:ph type="title"/>
          </p:nvPr>
        </p:nvSpPr>
        <p:spPr>
          <a:xfrm>
            <a:off x="963613" y="234950"/>
            <a:ext cx="6934200" cy="762000"/>
          </a:xfrm>
        </p:spPr>
        <p:txBody>
          <a:bodyPr/>
          <a:lstStyle/>
          <a:p>
            <a:r>
              <a:rPr lang="en-GB" smtClean="0"/>
              <a:t>‘What Is Design’</a:t>
            </a:r>
            <a:br>
              <a:rPr lang="en-GB" smtClean="0"/>
            </a:br>
            <a:r>
              <a:rPr lang="en-GB" sz="3200" smtClean="0"/>
              <a:t>by Charles Eames </a:t>
            </a:r>
            <a:r>
              <a:rPr lang="en-GB" sz="2800" smtClean="0"/>
              <a:t>(1969)</a:t>
            </a:r>
          </a:p>
        </p:txBody>
      </p:sp>
      <p:pic>
        <p:nvPicPr>
          <p:cNvPr id="38915" name="Content Placeholder 4" descr="eames_diagram_1969.gif"/>
          <p:cNvPicPr>
            <a:picLocks noGrp="1" noChangeAspect="1"/>
          </p:cNvPicPr>
          <p:nvPr>
            <p:ph idx="1"/>
          </p:nvPr>
        </p:nvPicPr>
        <p:blipFill>
          <a:blip r:embed="rId2"/>
          <a:srcRect l="76234" t="85744" r="4572" b="3232"/>
          <a:stretch>
            <a:fillRect/>
          </a:stretch>
        </p:blipFill>
        <p:spPr>
          <a:xfrm>
            <a:off x="3490195" y="4680047"/>
            <a:ext cx="4422690" cy="1829392"/>
          </a:xfrm>
          <a:ln w="31750">
            <a:noFill/>
          </a:ln>
          <a:effectLst>
            <a:glow rad="114300">
              <a:schemeClr val="accent1">
                <a:alpha val="75000"/>
              </a:schemeClr>
            </a:glow>
            <a:outerShdw blurRad="50800" dist="38100" dir="2700000" algn="tl" rotWithShape="0">
              <a:srgbClr val="000000">
                <a:alpha val="43000"/>
              </a:srgbClr>
            </a:outerShdw>
          </a:effectLst>
        </p:spPr>
      </p:pic>
      <p:sp>
        <p:nvSpPr>
          <p:cNvPr id="6" name="TextBox 5"/>
          <p:cNvSpPr txBox="1"/>
          <p:nvPr/>
        </p:nvSpPr>
        <p:spPr>
          <a:xfrm>
            <a:off x="8348050" y="1234395"/>
            <a:ext cx="600164" cy="5443774"/>
          </a:xfrm>
          <a:prstGeom prst="rect">
            <a:avLst/>
          </a:prstGeom>
          <a:noFill/>
        </p:spPr>
        <p:txBody>
          <a:bodyPr vert="vert270" lIns="0" tIns="0" bIns="0" anchor="b">
            <a:spAutoFit/>
          </a:bodyPr>
          <a:lstStyle/>
          <a:p>
            <a:pPr algn="l">
              <a:defRPr/>
            </a:pPr>
            <a:r>
              <a:rPr lang="en-US" sz="1100" dirty="0">
                <a:solidFill>
                  <a:schemeClr val="tx1">
                    <a:lumMod val="50000"/>
                  </a:schemeClr>
                </a:solidFill>
                <a:latin typeface="Frutiger LT Com 45 Light"/>
                <a:cs typeface="Frutiger LT Com 45 Light"/>
              </a:rPr>
              <a:t>Diagram by James Ellis, Matt Owens, and Jason </a:t>
            </a:r>
            <a:r>
              <a:rPr lang="en-US" sz="1100" dirty="0" err="1">
                <a:solidFill>
                  <a:schemeClr val="tx1">
                    <a:lumMod val="50000"/>
                  </a:schemeClr>
                </a:solidFill>
                <a:latin typeface="Frutiger LT Com 45 Light"/>
                <a:cs typeface="Frutiger LT Com 45 Light"/>
              </a:rPr>
              <a:t>Gnewikow</a:t>
            </a:r>
            <a:r>
              <a:rPr lang="en-US" sz="1100" dirty="0">
                <a:solidFill>
                  <a:schemeClr val="tx1">
                    <a:lumMod val="50000"/>
                  </a:schemeClr>
                </a:solidFill>
                <a:latin typeface="Frutiger LT Com 45 Light"/>
                <a:cs typeface="Frutiger LT Com 45 Light"/>
              </a:rPr>
              <a:t> of the art and design collective </a:t>
            </a:r>
            <a:r>
              <a:rPr lang="en-US" sz="1100" i="1" dirty="0">
                <a:solidFill>
                  <a:schemeClr val="tx1">
                    <a:lumMod val="50000"/>
                  </a:schemeClr>
                </a:solidFill>
                <a:latin typeface="Frutiger LT Com 45 Light"/>
                <a:cs typeface="Frutiger LT Com 45 Light"/>
              </a:rPr>
              <a:t>Athletics</a:t>
            </a:r>
            <a:r>
              <a:rPr lang="en-US" sz="1100" dirty="0">
                <a:solidFill>
                  <a:schemeClr val="tx1">
                    <a:lumMod val="50000"/>
                  </a:schemeClr>
                </a:solidFill>
                <a:latin typeface="Frutiger LT Com 45 Light"/>
                <a:cs typeface="Frutiger LT Com 45 Light"/>
              </a:rPr>
              <a:t>. Permission for use in class (not for distribution) given by telephone by James Ellis </a:t>
            </a:r>
          </a:p>
          <a:p>
            <a:pPr algn="l">
              <a:defRPr/>
            </a:pPr>
            <a:r>
              <a:rPr lang="en-US" sz="1100" dirty="0">
                <a:solidFill>
                  <a:schemeClr val="tx1">
                    <a:lumMod val="50000"/>
                  </a:schemeClr>
                </a:solidFill>
                <a:latin typeface="Frutiger LT Com 45 Light"/>
                <a:cs typeface="Frutiger LT Com 45 Light"/>
              </a:rPr>
              <a:t>at 14:00 Fri 10 Aug 2012 to Jamie Blustein.</a:t>
            </a:r>
            <a:endParaRPr lang="en-GB" sz="1100" dirty="0">
              <a:solidFill>
                <a:schemeClr val="tx1">
                  <a:lumMod val="50000"/>
                </a:schemeClr>
              </a:solidFill>
              <a:latin typeface="Frutiger LT Com 45 Light"/>
              <a:cs typeface="Frutiger LT Com 45 Ligh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8915"/>
                                        </p:tgtEl>
                                        <p:attrNameLst>
                                          <p:attrName>style.visibility</p:attrName>
                                        </p:attrNameLst>
                                      </p:cBhvr>
                                      <p:to>
                                        <p:strVal val="visible"/>
                                      </p:to>
                                    </p:set>
                                    <p:anim calcmode="lin" valueType="num">
                                      <p:cBhvr>
                                        <p:cTn id="7" dur="500" fill="hold"/>
                                        <p:tgtEl>
                                          <p:spTgt spid="38915"/>
                                        </p:tgtEl>
                                        <p:attrNameLst>
                                          <p:attrName>ppt_w</p:attrName>
                                        </p:attrNameLst>
                                      </p:cBhvr>
                                      <p:tavLst>
                                        <p:tav tm="0">
                                          <p:val>
                                            <p:fltVal val="0"/>
                                          </p:val>
                                        </p:tav>
                                        <p:tav tm="100000">
                                          <p:val>
                                            <p:strVal val="#ppt_w"/>
                                          </p:val>
                                        </p:tav>
                                      </p:tavLst>
                                    </p:anim>
                                    <p:anim calcmode="lin" valueType="num">
                                      <p:cBhvr>
                                        <p:cTn id="8" dur="500" fill="hold"/>
                                        <p:tgtEl>
                                          <p:spTgt spid="389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Title 1"/>
          <p:cNvSpPr>
            <a:spLocks noGrp="1"/>
          </p:cNvSpPr>
          <p:nvPr>
            <p:ph type="title"/>
          </p:nvPr>
        </p:nvSpPr>
        <p:spPr>
          <a:xfrm>
            <a:off x="963613" y="234950"/>
            <a:ext cx="6934200" cy="762000"/>
          </a:xfrm>
        </p:spPr>
        <p:txBody>
          <a:bodyPr/>
          <a:lstStyle/>
          <a:p>
            <a:r>
              <a:rPr lang="en-GB" smtClean="0"/>
              <a:t>‘What Is Design’</a:t>
            </a:r>
            <a:br>
              <a:rPr lang="en-GB" smtClean="0"/>
            </a:br>
            <a:r>
              <a:rPr lang="en-GB" sz="3200" smtClean="0"/>
              <a:t>by Charles Eames </a:t>
            </a:r>
            <a:r>
              <a:rPr lang="en-GB" sz="2800" smtClean="0"/>
              <a:t>(1969)</a:t>
            </a:r>
          </a:p>
        </p:txBody>
      </p:sp>
      <p:pic>
        <p:nvPicPr>
          <p:cNvPr id="39939" name="Picture 6"/>
          <p:cNvPicPr>
            <a:picLocks noChangeAspect="1"/>
          </p:cNvPicPr>
          <p:nvPr/>
        </p:nvPicPr>
        <p:blipFill>
          <a:blip r:embed="rId2">
            <a:clrChange>
              <a:clrFrom>
                <a:srgbClr val="FFFFFF"/>
              </a:clrFrom>
              <a:clrTo>
                <a:srgbClr val="FFFFFF">
                  <a:alpha val="0"/>
                </a:srgbClr>
              </a:clrTo>
            </a:clrChange>
          </a:blip>
          <a:srcRect/>
          <a:stretch>
            <a:fillRect/>
          </a:stretch>
        </p:blipFill>
        <p:spPr bwMode="auto">
          <a:xfrm>
            <a:off x="1019175" y="1117600"/>
            <a:ext cx="7105650" cy="5356225"/>
          </a:xfrm>
          <a:prstGeom prst="rect">
            <a:avLst/>
          </a:prstGeom>
          <a:noFill/>
          <a:ln w="9525">
            <a:noFill/>
            <a:miter lim="800000"/>
            <a:headEnd/>
            <a:tailEnd/>
          </a:ln>
        </p:spPr>
      </p:pic>
      <p:sp>
        <p:nvSpPr>
          <p:cNvPr id="9" name="Rounded Rectangle 8"/>
          <p:cNvSpPr/>
          <p:nvPr/>
        </p:nvSpPr>
        <p:spPr bwMode="auto">
          <a:xfrm>
            <a:off x="2690073" y="5043916"/>
            <a:ext cx="5450149" cy="1346550"/>
          </a:xfrm>
          <a:prstGeom prst="roundRect">
            <a:avLst/>
          </a:prstGeom>
          <a:noFill/>
          <a:ln w="44450">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wrap="none" anchor="ctr">
            <a:prstTxWarp prst="textNoShape">
              <a:avLst/>
            </a:prstTxWarp>
          </a:bodyPr>
          <a:lstStyle/>
          <a:p>
            <a:pPr>
              <a:defRPr/>
            </a:pPr>
            <a:endParaRPr lang="en-GB">
              <a:solidFill>
                <a:srgbClr val="333333"/>
              </a:solidFill>
              <a:latin typeface="Tahoma"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p:spPr>
        <p:txBody>
          <a:bodyPr/>
          <a:lstStyle/>
          <a:p>
            <a:fld id="{1E6972BF-032F-2349-A956-887840AF1215}" type="slidenum">
              <a:rPr lang="en-US" smtClean="0">
                <a:latin typeface="Arial" charset="0"/>
              </a:rPr>
              <a:pPr/>
              <a:t>9</a:t>
            </a:fld>
            <a:endParaRPr lang="en-US" smtClean="0">
              <a:latin typeface="Arial" charset="0"/>
            </a:endParaRPr>
          </a:p>
        </p:txBody>
      </p:sp>
      <p:sp>
        <p:nvSpPr>
          <p:cNvPr id="40963" name="Rectangle 1026"/>
          <p:cNvSpPr>
            <a:spLocks noGrp="1" noChangeArrowheads="1"/>
          </p:cNvSpPr>
          <p:nvPr>
            <p:ph type="title"/>
          </p:nvPr>
        </p:nvSpPr>
        <p:spPr/>
        <p:txBody>
          <a:bodyPr/>
          <a:lstStyle/>
          <a:p>
            <a:pPr eaLnBrk="1" hangingPunct="1"/>
            <a:r>
              <a:rPr lang="en-US"/>
              <a:t>Why do we need HCI?</a:t>
            </a:r>
          </a:p>
        </p:txBody>
      </p:sp>
      <p:sp>
        <p:nvSpPr>
          <p:cNvPr id="40964" name="Rectangle 1027"/>
          <p:cNvSpPr>
            <a:spLocks noGrp="1" noChangeArrowheads="1"/>
          </p:cNvSpPr>
          <p:nvPr>
            <p:ph type="body" idx="1"/>
          </p:nvPr>
        </p:nvSpPr>
        <p:spPr>
          <a:xfrm>
            <a:off x="1295400" y="1905000"/>
            <a:ext cx="7315200" cy="4038600"/>
          </a:xfrm>
        </p:spPr>
        <p:txBody>
          <a:bodyPr/>
          <a:lstStyle/>
          <a:p>
            <a:pPr eaLnBrk="1" hangingPunct="1"/>
            <a:r>
              <a:rPr lang="en-US"/>
              <a:t>Over 50% of program code is for UI</a:t>
            </a:r>
          </a:p>
          <a:p>
            <a:pPr eaLnBrk="1" hangingPunct="1"/>
            <a:r>
              <a:rPr lang="en-US"/>
              <a:t>Users are more demanding than ever</a:t>
            </a:r>
          </a:p>
          <a:p>
            <a:pPr lvl="1" eaLnBrk="1" hangingPunct="1"/>
            <a:r>
              <a:rPr lang="en-US"/>
              <a:t>See Don Norman’s graphs</a:t>
            </a:r>
          </a:p>
          <a:p>
            <a:pPr eaLnBrk="1" hangingPunct="1"/>
            <a:r>
              <a:rPr lang="en-US"/>
              <a:t>Why waste user’s time?  We are all committed to quality in coding, why not in UIs and human factors too?</a:t>
            </a:r>
          </a:p>
          <a:p>
            <a:pPr eaLnBrk="1" hangingPunct="1"/>
            <a:r>
              <a:rPr lang="en-US"/>
              <a:t>Safety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960s Spaceship">
  <a:themeElements>
    <a:clrScheme name="1960s Spaceship 5">
      <a:dk1>
        <a:srgbClr val="4D4D4D"/>
      </a:dk1>
      <a:lt1>
        <a:srgbClr val="FFFFFF"/>
      </a:lt1>
      <a:dk2>
        <a:srgbClr val="6600CC"/>
      </a:dk2>
      <a:lt2>
        <a:srgbClr val="969696"/>
      </a:lt2>
      <a:accent1>
        <a:srgbClr val="66FF33"/>
      </a:accent1>
      <a:accent2>
        <a:srgbClr val="00CC66"/>
      </a:accent2>
      <a:accent3>
        <a:srgbClr val="FFFFFF"/>
      </a:accent3>
      <a:accent4>
        <a:srgbClr val="404040"/>
      </a:accent4>
      <a:accent5>
        <a:srgbClr val="B8FFAD"/>
      </a:accent5>
      <a:accent6>
        <a:srgbClr val="00B95C"/>
      </a:accent6>
      <a:hlink>
        <a:srgbClr val="669900"/>
      </a:hlink>
      <a:folHlink>
        <a:srgbClr val="99CCFF"/>
      </a:folHlink>
    </a:clrScheme>
    <a:fontScheme name="1960s Spaceship">
      <a:majorFont>
        <a:latin typeface="Techno"/>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7FFF56"/>
        </a:solidFill>
        <a:ln w="9525" cap="flat" cmpd="sng" algn="ctr">
          <a:solidFill>
            <a:srgbClr val="CCFFFF">
              <a:alpha val="50000"/>
            </a:srgbClr>
          </a:solidFill>
          <a:prstDash val="solid"/>
          <a:round/>
          <a:headEnd type="none" w="med" len="med"/>
          <a:tailEnd type="none" w="med" len="med"/>
        </a:ln>
        <a:effectLst>
          <a:outerShdw blurRad="63500" dist="12700" dir="2700000" algn="ctr" rotWithShape="0">
            <a:srgbClr val="0080FF"/>
          </a:outer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333333"/>
            </a:solidFill>
            <a:effectLst/>
            <a:latin typeface="Tahoma" charset="0"/>
          </a:defRPr>
        </a:defPPr>
      </a:lstStyle>
    </a:spDef>
    <a:lnDef>
      <a:spPr bwMode="auto">
        <a:xfrm>
          <a:off x="0" y="0"/>
          <a:ext cx="1" cy="1"/>
        </a:xfrm>
        <a:custGeom>
          <a:avLst/>
          <a:gdLst/>
          <a:ahLst/>
          <a:cxnLst/>
          <a:rect l="0" t="0" r="0" b="0"/>
          <a:pathLst/>
        </a:custGeom>
        <a:solidFill>
          <a:srgbClr val="7FFF56"/>
        </a:solidFill>
        <a:ln w="9525" cap="flat" cmpd="sng" algn="ctr">
          <a:solidFill>
            <a:srgbClr val="CCFFFF">
              <a:alpha val="50000"/>
            </a:srgbClr>
          </a:solidFill>
          <a:prstDash val="solid"/>
          <a:round/>
          <a:headEnd type="none" w="med" len="med"/>
          <a:tailEnd type="none" w="med" len="med"/>
        </a:ln>
        <a:effectLst>
          <a:outerShdw blurRad="63500" dist="12700" dir="2700000" algn="ctr" rotWithShape="0">
            <a:srgbClr val="0080FF"/>
          </a:outer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333333"/>
            </a:solidFill>
            <a:effectLst/>
            <a:latin typeface="Tahoma" charset="0"/>
          </a:defRPr>
        </a:defPPr>
      </a:lstStyle>
    </a:lnDef>
  </a:objectDefaults>
  <a:extraClrSchemeLst>
    <a:extraClrScheme>
      <a:clrScheme name="1960s Spaceship 1">
        <a:dk1>
          <a:srgbClr val="FFFFCC"/>
        </a:dk1>
        <a:lt1>
          <a:srgbClr val="FFCC00"/>
        </a:lt1>
        <a:dk2>
          <a:srgbClr val="000099"/>
        </a:dk2>
        <a:lt2>
          <a:srgbClr val="00CCFF"/>
        </a:lt2>
        <a:accent1>
          <a:srgbClr val="FFCC00"/>
        </a:accent1>
        <a:accent2>
          <a:srgbClr val="3333CC"/>
        </a:accent2>
        <a:accent3>
          <a:srgbClr val="AAAACA"/>
        </a:accent3>
        <a:accent4>
          <a:srgbClr val="DAAE00"/>
        </a:accent4>
        <a:accent5>
          <a:srgbClr val="FFE2AA"/>
        </a:accent5>
        <a:accent6>
          <a:srgbClr val="2D2DB9"/>
        </a:accent6>
        <a:hlink>
          <a:srgbClr val="CCCCFF"/>
        </a:hlink>
        <a:folHlink>
          <a:srgbClr val="00CCFF"/>
        </a:folHlink>
      </a:clrScheme>
      <a:clrMap bg1="dk2" tx1="lt1" bg2="dk1" tx2="lt2" accent1="accent1" accent2="accent2" accent3="accent3" accent4="accent4" accent5="accent5" accent6="accent6" hlink="hlink" folHlink="folHlink"/>
    </a:extraClrScheme>
    <a:extraClrScheme>
      <a:clrScheme name="1960s Spaceship 2">
        <a:dk1>
          <a:srgbClr val="DDDDDD"/>
        </a:dk1>
        <a:lt1>
          <a:srgbClr val="FFFFCC"/>
        </a:lt1>
        <a:dk2>
          <a:srgbClr val="000000"/>
        </a:dk2>
        <a:lt2>
          <a:srgbClr val="66FFFF"/>
        </a:lt2>
        <a:accent1>
          <a:srgbClr val="FF3300"/>
        </a:accent1>
        <a:accent2>
          <a:srgbClr val="33CCFF"/>
        </a:accent2>
        <a:accent3>
          <a:srgbClr val="AAAAAA"/>
        </a:accent3>
        <a:accent4>
          <a:srgbClr val="DADAAE"/>
        </a:accent4>
        <a:accent5>
          <a:srgbClr val="FFADAA"/>
        </a:accent5>
        <a:accent6>
          <a:srgbClr val="2DB9E7"/>
        </a:accent6>
        <a:hlink>
          <a:srgbClr val="9999FF"/>
        </a:hlink>
        <a:folHlink>
          <a:srgbClr val="9933FF"/>
        </a:folHlink>
      </a:clrScheme>
      <a:clrMap bg1="dk2" tx1="lt1" bg2="dk1" tx2="lt2" accent1="accent1" accent2="accent2" accent3="accent3" accent4="accent4" accent5="accent5" accent6="accent6" hlink="hlink" folHlink="folHlink"/>
    </a:extraClrScheme>
    <a:extraClrScheme>
      <a:clrScheme name="1960s Spaceship 3">
        <a:dk1>
          <a:srgbClr val="4D4D4D"/>
        </a:dk1>
        <a:lt1>
          <a:srgbClr val="FFFFFF"/>
        </a:lt1>
        <a:dk2>
          <a:srgbClr val="003399"/>
        </a:dk2>
        <a:lt2>
          <a:srgbClr val="969696"/>
        </a:lt2>
        <a:accent1>
          <a:srgbClr val="0099CC"/>
        </a:accent1>
        <a:accent2>
          <a:srgbClr val="FFCC00"/>
        </a:accent2>
        <a:accent3>
          <a:srgbClr val="FFFFFF"/>
        </a:accent3>
        <a:accent4>
          <a:srgbClr val="404040"/>
        </a:accent4>
        <a:accent5>
          <a:srgbClr val="AACAE2"/>
        </a:accent5>
        <a:accent6>
          <a:srgbClr val="E7B900"/>
        </a:accent6>
        <a:hlink>
          <a:srgbClr val="0000FF"/>
        </a:hlink>
        <a:folHlink>
          <a:srgbClr val="00CCFF"/>
        </a:folHlink>
      </a:clrScheme>
      <a:clrMap bg1="lt1" tx1="dk1" bg2="lt2" tx2="dk2" accent1="accent1" accent2="accent2" accent3="accent3" accent4="accent4" accent5="accent5" accent6="accent6" hlink="hlink" folHlink="folHlink"/>
    </a:extraClrScheme>
    <a:extraClrScheme>
      <a:clrScheme name="1960s Spaceship 4">
        <a:dk1>
          <a:srgbClr val="000000"/>
        </a:dk1>
        <a:lt1>
          <a:srgbClr val="FFFFFF"/>
        </a:lt1>
        <a:dk2>
          <a:srgbClr val="5F5F5F"/>
        </a:dk2>
        <a:lt2>
          <a:srgbClr val="969696"/>
        </a:lt2>
        <a:accent1>
          <a:srgbClr val="B2B2B2"/>
        </a:accent1>
        <a:accent2>
          <a:srgbClr val="969696"/>
        </a:accent2>
        <a:accent3>
          <a:srgbClr val="FFFFFF"/>
        </a:accent3>
        <a:accent4>
          <a:srgbClr val="000000"/>
        </a:accent4>
        <a:accent5>
          <a:srgbClr val="D5D5D5"/>
        </a:accent5>
        <a:accent6>
          <a:srgbClr val="878787"/>
        </a:accent6>
        <a:hlink>
          <a:srgbClr val="4D4D4D"/>
        </a:hlink>
        <a:folHlink>
          <a:srgbClr val="B2B2B2"/>
        </a:folHlink>
      </a:clrScheme>
      <a:clrMap bg1="lt1" tx1="dk1" bg2="lt2" tx2="dk2" accent1="accent1" accent2="accent2" accent3="accent3" accent4="accent4" accent5="accent5" accent6="accent6" hlink="hlink" folHlink="folHlink"/>
    </a:extraClrScheme>
    <a:extraClrScheme>
      <a:clrScheme name="1960s Spaceship 5">
        <a:dk1>
          <a:srgbClr val="4D4D4D"/>
        </a:dk1>
        <a:lt1>
          <a:srgbClr val="FFFFFF"/>
        </a:lt1>
        <a:dk2>
          <a:srgbClr val="6600CC"/>
        </a:dk2>
        <a:lt2>
          <a:srgbClr val="969696"/>
        </a:lt2>
        <a:accent1>
          <a:srgbClr val="66FF33"/>
        </a:accent1>
        <a:accent2>
          <a:srgbClr val="00CC66"/>
        </a:accent2>
        <a:accent3>
          <a:srgbClr val="FFFFFF"/>
        </a:accent3>
        <a:accent4>
          <a:srgbClr val="404040"/>
        </a:accent4>
        <a:accent5>
          <a:srgbClr val="B8FFAD"/>
        </a:accent5>
        <a:accent6>
          <a:srgbClr val="00B95C"/>
        </a:accent6>
        <a:hlink>
          <a:srgbClr val="669900"/>
        </a:hlink>
        <a:folHlink>
          <a:srgbClr val="99CCFF"/>
        </a:folHlink>
      </a:clrScheme>
      <a:clrMap bg1="lt1" tx1="dk1" bg2="lt2" tx2="dk2" accent1="accent1" accent2="accent2" accent3="accent3" accent4="accent4" accent5="accent5" accent6="accent6" hlink="hlink" folHlink="folHlink"/>
    </a:extraClrScheme>
    <a:extraClrScheme>
      <a:clrScheme name="1960s Spaceship 6">
        <a:dk1>
          <a:srgbClr val="000099"/>
        </a:dk1>
        <a:lt1>
          <a:srgbClr val="FFFFFF"/>
        </a:lt1>
        <a:dk2>
          <a:srgbClr val="6600CC"/>
        </a:dk2>
        <a:lt2>
          <a:srgbClr val="969696"/>
        </a:lt2>
        <a:accent1>
          <a:srgbClr val="FF3300"/>
        </a:accent1>
        <a:accent2>
          <a:srgbClr val="CC0000"/>
        </a:accent2>
        <a:accent3>
          <a:srgbClr val="FFFFFF"/>
        </a:accent3>
        <a:accent4>
          <a:srgbClr val="000082"/>
        </a:accent4>
        <a:accent5>
          <a:srgbClr val="FFADAA"/>
        </a:accent5>
        <a:accent6>
          <a:srgbClr val="B90000"/>
        </a:accent6>
        <a:hlink>
          <a:srgbClr val="990033"/>
        </a:hlink>
        <a:folHlink>
          <a:srgbClr val="CCCC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7FFF56"/>
        </a:solidFill>
        <a:ln w="9525" cap="flat" cmpd="sng" algn="ctr">
          <a:solidFill>
            <a:srgbClr val="CCFFFF">
              <a:alpha val="50000"/>
            </a:srgbClr>
          </a:solidFill>
          <a:prstDash val="solid"/>
          <a:round/>
          <a:headEnd type="none" w="med" len="med"/>
          <a:tailEnd type="none" w="med" len="med"/>
        </a:ln>
        <a:effectLst>
          <a:outerShdw blurRad="63500" dist="12700" dir="2700000" algn="ctr" rotWithShape="0">
            <a:srgbClr val="0080FF"/>
          </a:outer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333333"/>
            </a:solidFill>
            <a:effectLst/>
            <a:latin typeface="Tahoma" charset="0"/>
          </a:defRPr>
        </a:defPPr>
      </a:lstStyle>
    </a:spDef>
    <a:lnDef>
      <a:spPr bwMode="auto">
        <a:xfrm>
          <a:off x="0" y="0"/>
          <a:ext cx="1" cy="1"/>
        </a:xfrm>
        <a:custGeom>
          <a:avLst/>
          <a:gdLst/>
          <a:ahLst/>
          <a:cxnLst/>
          <a:rect l="0" t="0" r="0" b="0"/>
          <a:pathLst/>
        </a:custGeom>
        <a:solidFill>
          <a:srgbClr val="7FFF56"/>
        </a:solidFill>
        <a:ln w="9525" cap="flat" cmpd="sng" algn="ctr">
          <a:solidFill>
            <a:srgbClr val="CCFFFF">
              <a:alpha val="50000"/>
            </a:srgbClr>
          </a:solidFill>
          <a:prstDash val="solid"/>
          <a:round/>
          <a:headEnd type="none" w="med" len="med"/>
          <a:tailEnd type="none" w="med" len="med"/>
        </a:ln>
        <a:effectLst>
          <a:outerShdw blurRad="63500" dist="12700" dir="2700000" algn="ctr" rotWithShape="0">
            <a:srgbClr val="0080FF"/>
          </a:outer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333333"/>
            </a:solidFill>
            <a:effectLst/>
            <a:latin typeface="Tahoma"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2004:Templates:Presentations:Designs:Blank Presentation</Template>
  <TotalTime>633</TotalTime>
  <Words>4169</Words>
  <Application>Microsoft Macintosh PowerPoint</Application>
  <PresentationFormat>On-screen Show (4:3)</PresentationFormat>
  <Paragraphs>500</Paragraphs>
  <Slides>52</Slides>
  <Notes>46</Notes>
  <HiddenSlides>7</HiddenSlides>
  <MMClips>0</MMClips>
  <ScaleCrop>false</ScaleCrop>
  <HeadingPairs>
    <vt:vector size="4" baseType="variant">
      <vt:variant>
        <vt:lpstr>Design Template</vt:lpstr>
      </vt:variant>
      <vt:variant>
        <vt:i4>2</vt:i4>
      </vt:variant>
      <vt:variant>
        <vt:lpstr>Slide Titles</vt:lpstr>
      </vt:variant>
      <vt:variant>
        <vt:i4>52</vt:i4>
      </vt:variant>
    </vt:vector>
  </HeadingPairs>
  <TitlesOfParts>
    <vt:vector size="54" baseType="lpstr">
      <vt:lpstr>1960s Spaceship</vt:lpstr>
      <vt:lpstr>Blank Presentation</vt:lpstr>
      <vt:lpstr>Human Factors and HCI Basics</vt:lpstr>
      <vt:lpstr>Goals</vt:lpstr>
      <vt:lpstr>I. HCI is…</vt:lpstr>
      <vt:lpstr>Disciplines that Contribute to HCI*</vt:lpstr>
      <vt:lpstr> Aim/Purpose</vt:lpstr>
      <vt:lpstr>‘What Is Design’ by Charles Eames (1969)</vt:lpstr>
      <vt:lpstr>‘What Is Design’ by Charles Eames (1969)</vt:lpstr>
      <vt:lpstr>‘What Is Design’ by Charles Eames (1969)</vt:lpstr>
      <vt:lpstr>Why do we need HCI?</vt:lpstr>
      <vt:lpstr>Change from Tech-driven to Consumer-driven Products</vt:lpstr>
      <vt:lpstr>Needs-Satisfaction Curve of a Technology</vt:lpstr>
      <vt:lpstr>Needs-Satisfaction Curve of a Technology</vt:lpstr>
      <vt:lpstr>Slide 13</vt:lpstr>
      <vt:lpstr>Range of HCI</vt:lpstr>
      <vt:lpstr>Priorities in HCI</vt:lpstr>
      <vt:lpstr>One Level of Interaction</vt:lpstr>
      <vt:lpstr>A Deeper Level of Interaction</vt:lpstr>
      <vt:lpstr>The Levels Combined*</vt:lpstr>
      <vt:lpstr>Slide 19</vt:lpstr>
      <vt:lpstr>II. When &amp; How to Apply HCI?</vt:lpstr>
      <vt:lpstr>Items of Production</vt:lpstr>
      <vt:lpstr>Standards?</vt:lpstr>
      <vt:lpstr>Standards?</vt:lpstr>
      <vt:lpstr>Guidelines </vt:lpstr>
      <vt:lpstr>Guidelines </vt:lpstr>
      <vt:lpstr>Principles </vt:lpstr>
      <vt:lpstr> Approaches to HF</vt:lpstr>
      <vt:lpstr> New Approaches to HF</vt:lpstr>
      <vt:lpstr>Concepts in HF (1 of 3)</vt:lpstr>
      <vt:lpstr>Concepts in HF (2 of 3)</vt:lpstr>
      <vt:lpstr>Concepts in HF (3 of 3)</vt:lpstr>
      <vt:lpstr>Definitions of Usability</vt:lpstr>
      <vt:lpstr>Eason’s Usability*</vt:lpstr>
      <vt:lpstr>some other  Definitions of Usability</vt:lpstr>
      <vt:lpstr>Nielsen’s System Acceptability</vt:lpstr>
      <vt:lpstr>Nielsen’s System Acceptability</vt:lpstr>
      <vt:lpstr> Useful Terms  (1 of 2)</vt:lpstr>
      <vt:lpstr> Useful Terms (2 of 2)</vt:lpstr>
      <vt:lpstr>Common Problems in Contemporary HF</vt:lpstr>
      <vt:lpstr>    HF needs to go beyond recommendations about the design of technology</vt:lpstr>
      <vt:lpstr>Useful Heuristics For Reading</vt:lpstr>
      <vt:lpstr>III. More Reasons for Interest in Usability:</vt:lpstr>
      <vt:lpstr>Recent Hardware Changes</vt:lpstr>
      <vt:lpstr>User Changes</vt:lpstr>
      <vt:lpstr>Application Changes</vt:lpstr>
      <vt:lpstr>Later Application Changes</vt:lpstr>
      <vt:lpstr>Recent Changes</vt:lpstr>
      <vt:lpstr>Related Articles</vt:lpstr>
      <vt:lpstr>Some Major Concepts in this Lecture</vt:lpstr>
      <vt:lpstr>Other Major Concepts in this Lecture</vt:lpstr>
      <vt:lpstr>Potential Exam Questions From this lecture</vt:lpstr>
      <vt:lpstr>Further Potential  Questions</vt:lpstr>
    </vt:vector>
  </TitlesOfParts>
  <Company>Dalhousie Faculty of Computer Science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Factors and HCI Basics</dc:title>
  <cp:lastModifiedBy>J. B.</cp:lastModifiedBy>
  <cp:revision>94</cp:revision>
  <cp:lastPrinted>2006-08-10T20:29:07Z</cp:lastPrinted>
  <dcterms:created xsi:type="dcterms:W3CDTF">2012-09-06T00:39:43Z</dcterms:created>
  <dcterms:modified xsi:type="dcterms:W3CDTF">2012-09-06T00:52:59Z</dcterms:modified>
</cp:coreProperties>
</file>