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5" r:id="rId3"/>
    <p:sldId id="338" r:id="rId4"/>
    <p:sldId id="355" r:id="rId5"/>
    <p:sldId id="356" r:id="rId6"/>
    <p:sldId id="339" r:id="rId7"/>
    <p:sldId id="354" r:id="rId8"/>
    <p:sldId id="336" r:id="rId9"/>
    <p:sldId id="360" r:id="rId10"/>
    <p:sldId id="361" r:id="rId11"/>
    <p:sldId id="335" r:id="rId12"/>
    <p:sldId id="349" r:id="rId13"/>
    <p:sldId id="343" r:id="rId14"/>
    <p:sldId id="340" r:id="rId15"/>
    <p:sldId id="350" r:id="rId16"/>
    <p:sldId id="341" r:id="rId17"/>
    <p:sldId id="347" r:id="rId18"/>
    <p:sldId id="331" r:id="rId19"/>
    <p:sldId id="346" r:id="rId20"/>
    <p:sldId id="344" r:id="rId21"/>
    <p:sldId id="345" r:id="rId22"/>
    <p:sldId id="363" r:id="rId23"/>
    <p:sldId id="334" r:id="rId24"/>
    <p:sldId id="357" r:id="rId25"/>
    <p:sldId id="337" r:id="rId26"/>
    <p:sldId id="358" r:id="rId27"/>
    <p:sldId id="332" r:id="rId28"/>
    <p:sldId id="359" r:id="rId29"/>
    <p:sldId id="362" r:id="rId30"/>
    <p:sldId id="328" r:id="rId31"/>
    <p:sldId id="329" r:id="rId32"/>
    <p:sldId id="32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ABA7F7"/>
    <a:srgbClr val="CC99FF"/>
    <a:srgbClr val="4DF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0" autoAdjust="0"/>
  </p:normalViewPr>
  <p:slideViewPr>
    <p:cSldViewPr showGuides="1">
      <p:cViewPr>
        <p:scale>
          <a:sx n="100" d="100"/>
          <a:sy n="100" d="100"/>
        </p:scale>
        <p:origin x="-1888" y="-176"/>
      </p:cViewPr>
      <p:guideLst>
        <p:guide orient="horz" pos="26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5E6BB-FB46-481C-8B41-E21AD858D5F6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91D8B3-4ED0-4E6B-9B2C-F5C531BDCB3A}">
      <dgm:prSet phldrT="[Text]"/>
      <dgm:spPr/>
      <dgm:t>
        <a:bodyPr/>
        <a:lstStyle/>
        <a:p>
          <a:r>
            <a:rPr lang="en-US" dirty="0" smtClean="0"/>
            <a:t>Identification</a:t>
          </a:r>
          <a:endParaRPr lang="en-GB" dirty="0"/>
        </a:p>
      </dgm:t>
    </dgm:pt>
    <dgm:pt modelId="{19A2BEC6-701F-4A31-B7E0-C9D3AACE0B46}" type="parTrans" cxnId="{571830AD-83DC-4760-BE13-B774D6477649}">
      <dgm:prSet/>
      <dgm:spPr/>
      <dgm:t>
        <a:bodyPr/>
        <a:lstStyle/>
        <a:p>
          <a:endParaRPr lang="en-GB"/>
        </a:p>
      </dgm:t>
    </dgm:pt>
    <dgm:pt modelId="{D26CE2DD-F520-452A-A118-FAD8311F5E86}" type="sibTrans" cxnId="{571830AD-83DC-4760-BE13-B774D6477649}">
      <dgm:prSet/>
      <dgm:spPr/>
      <dgm:t>
        <a:bodyPr/>
        <a:lstStyle/>
        <a:p>
          <a:endParaRPr lang="en-GB"/>
        </a:p>
      </dgm:t>
    </dgm:pt>
    <dgm:pt modelId="{3AE39ED5-32E4-4664-BADA-EE56D538D498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GB" dirty="0"/>
        </a:p>
      </dgm:t>
    </dgm:pt>
    <dgm:pt modelId="{4C35FA08-3678-4B83-A155-B91A7B216A5A}" type="parTrans" cxnId="{48F67BFE-8249-4893-81F2-91FAB7548584}">
      <dgm:prSet/>
      <dgm:spPr/>
      <dgm:t>
        <a:bodyPr/>
        <a:lstStyle/>
        <a:p>
          <a:endParaRPr lang="en-GB"/>
        </a:p>
      </dgm:t>
    </dgm:pt>
    <dgm:pt modelId="{D3A7319C-26BB-4BA4-935F-9C6F07837F2E}" type="sibTrans" cxnId="{48F67BFE-8249-4893-81F2-91FAB7548584}">
      <dgm:prSet/>
      <dgm:spPr/>
      <dgm:t>
        <a:bodyPr/>
        <a:lstStyle/>
        <a:p>
          <a:endParaRPr lang="en-GB"/>
        </a:p>
      </dgm:t>
    </dgm:pt>
    <dgm:pt modelId="{6B4BA2F4-0E71-4122-8818-5FF152680555}">
      <dgm:prSet phldrT="[Text]"/>
      <dgm:spPr/>
      <dgm:t>
        <a:bodyPr/>
        <a:lstStyle/>
        <a:p>
          <a:r>
            <a:rPr lang="en-US" dirty="0" smtClean="0"/>
            <a:t>Control</a:t>
          </a:r>
          <a:endParaRPr lang="en-GB" dirty="0"/>
        </a:p>
      </dgm:t>
    </dgm:pt>
    <dgm:pt modelId="{D8B4AA4E-6B53-4EF2-9CB8-B117E437F47F}" type="parTrans" cxnId="{E9F4B713-1527-472B-AC4F-C77A16C521DE}">
      <dgm:prSet/>
      <dgm:spPr/>
      <dgm:t>
        <a:bodyPr/>
        <a:lstStyle/>
        <a:p>
          <a:endParaRPr lang="en-GB"/>
        </a:p>
      </dgm:t>
    </dgm:pt>
    <dgm:pt modelId="{C9D42B9C-27E4-4817-9966-5ED2A3CFCC94}" type="sibTrans" cxnId="{E9F4B713-1527-472B-AC4F-C77A16C521DE}">
      <dgm:prSet/>
      <dgm:spPr/>
      <dgm:t>
        <a:bodyPr/>
        <a:lstStyle/>
        <a:p>
          <a:endParaRPr lang="en-GB"/>
        </a:p>
      </dgm:t>
    </dgm:pt>
    <dgm:pt modelId="{1E7D7F2F-E5AD-44BA-B01C-3807709447F0}" type="pres">
      <dgm:prSet presAssocID="{FB25E6BB-FB46-481C-8B41-E21AD858D5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52AB2A6-9936-4C83-A949-09B04DBB90AA}" type="pres">
      <dgm:prSet presAssocID="{FB25E6BB-FB46-481C-8B41-E21AD858D5F6}" presName="cycle" presStyleCnt="0"/>
      <dgm:spPr/>
      <dgm:t>
        <a:bodyPr/>
        <a:lstStyle/>
        <a:p>
          <a:endParaRPr lang="en-US"/>
        </a:p>
      </dgm:t>
    </dgm:pt>
    <dgm:pt modelId="{32057339-55A9-4612-80C6-53262178A5F2}" type="pres">
      <dgm:prSet presAssocID="{7A91D8B3-4ED0-4E6B-9B2C-F5C531BDCB3A}" presName="nodeFirstNode" presStyleLbl="node1" presStyleIdx="0" presStyleCnt="3" custScaleX="83763" custScaleY="78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6DC37E-6DE9-4B54-974B-3929CA42F8C3}" type="pres">
      <dgm:prSet presAssocID="{D26CE2DD-F520-452A-A118-FAD8311F5E86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734F1BDC-A744-4C76-84B7-555FEAA75F52}" type="pres">
      <dgm:prSet presAssocID="{3AE39ED5-32E4-4664-BADA-EE56D538D498}" presName="nodeFollowingNodes" presStyleLbl="node1" presStyleIdx="1" presStyleCnt="3" custScaleX="83763" custScaleY="78604" custRadScaleRad="87262" custRadScaleInc="-225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751B5A-0DAD-4B54-AA90-3F26929B5EC1}" type="pres">
      <dgm:prSet presAssocID="{6B4BA2F4-0E71-4122-8818-5FF152680555}" presName="nodeFollowingNodes" presStyleLbl="node1" presStyleIdx="2" presStyleCnt="3" custScaleX="83763" custScaleY="78604" custRadScaleRad="89584" custRadScaleInc="227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DB2208-FC9C-42FA-91B6-50C7BC65CF02}" type="presOf" srcId="{D26CE2DD-F520-452A-A118-FAD8311F5E86}" destId="{0B6DC37E-6DE9-4B54-974B-3929CA42F8C3}" srcOrd="0" destOrd="0" presId="urn:microsoft.com/office/officeart/2005/8/layout/cycle3"/>
    <dgm:cxn modelId="{B1FF7D61-B480-40D1-AEF1-0CB8FF19FA1E}" type="presOf" srcId="{FB25E6BB-FB46-481C-8B41-E21AD858D5F6}" destId="{1E7D7F2F-E5AD-44BA-B01C-3807709447F0}" srcOrd="0" destOrd="0" presId="urn:microsoft.com/office/officeart/2005/8/layout/cycle3"/>
    <dgm:cxn modelId="{E9F4B713-1527-472B-AC4F-C77A16C521DE}" srcId="{FB25E6BB-FB46-481C-8B41-E21AD858D5F6}" destId="{6B4BA2F4-0E71-4122-8818-5FF152680555}" srcOrd="2" destOrd="0" parTransId="{D8B4AA4E-6B53-4EF2-9CB8-B117E437F47F}" sibTransId="{C9D42B9C-27E4-4817-9966-5ED2A3CFCC94}"/>
    <dgm:cxn modelId="{E9B21E71-5D29-42FA-9001-E1A759614315}" type="presOf" srcId="{7A91D8B3-4ED0-4E6B-9B2C-F5C531BDCB3A}" destId="{32057339-55A9-4612-80C6-53262178A5F2}" srcOrd="0" destOrd="0" presId="urn:microsoft.com/office/officeart/2005/8/layout/cycle3"/>
    <dgm:cxn modelId="{48F67BFE-8249-4893-81F2-91FAB7548584}" srcId="{FB25E6BB-FB46-481C-8B41-E21AD858D5F6}" destId="{3AE39ED5-32E4-4664-BADA-EE56D538D498}" srcOrd="1" destOrd="0" parTransId="{4C35FA08-3678-4B83-A155-B91A7B216A5A}" sibTransId="{D3A7319C-26BB-4BA4-935F-9C6F07837F2E}"/>
    <dgm:cxn modelId="{571830AD-83DC-4760-BE13-B774D6477649}" srcId="{FB25E6BB-FB46-481C-8B41-E21AD858D5F6}" destId="{7A91D8B3-4ED0-4E6B-9B2C-F5C531BDCB3A}" srcOrd="0" destOrd="0" parTransId="{19A2BEC6-701F-4A31-B7E0-C9D3AACE0B46}" sibTransId="{D26CE2DD-F520-452A-A118-FAD8311F5E86}"/>
    <dgm:cxn modelId="{97E04088-8116-4847-B4D8-F1D16C78810A}" type="presOf" srcId="{6B4BA2F4-0E71-4122-8818-5FF152680555}" destId="{01751B5A-0DAD-4B54-AA90-3F26929B5EC1}" srcOrd="0" destOrd="0" presId="urn:microsoft.com/office/officeart/2005/8/layout/cycle3"/>
    <dgm:cxn modelId="{A6B4D7DB-B5DA-4722-ADDA-0823BA63708C}" type="presOf" srcId="{3AE39ED5-32E4-4664-BADA-EE56D538D498}" destId="{734F1BDC-A744-4C76-84B7-555FEAA75F52}" srcOrd="0" destOrd="0" presId="urn:microsoft.com/office/officeart/2005/8/layout/cycle3"/>
    <dgm:cxn modelId="{FF92E1EB-1E48-4742-B612-31DFDD05F756}" type="presParOf" srcId="{1E7D7F2F-E5AD-44BA-B01C-3807709447F0}" destId="{B52AB2A6-9936-4C83-A949-09B04DBB90AA}" srcOrd="0" destOrd="0" presId="urn:microsoft.com/office/officeart/2005/8/layout/cycle3"/>
    <dgm:cxn modelId="{A66316EB-A882-4EEF-A954-CCDA80FC3736}" type="presParOf" srcId="{B52AB2A6-9936-4C83-A949-09B04DBB90AA}" destId="{32057339-55A9-4612-80C6-53262178A5F2}" srcOrd="0" destOrd="0" presId="urn:microsoft.com/office/officeart/2005/8/layout/cycle3"/>
    <dgm:cxn modelId="{2C3DB41D-4F09-4A38-B920-C4795AA80BBD}" type="presParOf" srcId="{B52AB2A6-9936-4C83-A949-09B04DBB90AA}" destId="{0B6DC37E-6DE9-4B54-974B-3929CA42F8C3}" srcOrd="1" destOrd="0" presId="urn:microsoft.com/office/officeart/2005/8/layout/cycle3"/>
    <dgm:cxn modelId="{E212DEE9-E109-43C5-B231-7ADED6F6EDFD}" type="presParOf" srcId="{B52AB2A6-9936-4C83-A949-09B04DBB90AA}" destId="{734F1BDC-A744-4C76-84B7-555FEAA75F52}" srcOrd="2" destOrd="0" presId="urn:microsoft.com/office/officeart/2005/8/layout/cycle3"/>
    <dgm:cxn modelId="{DC220AD1-B486-4F36-8432-EC4EAD016468}" type="presParOf" srcId="{B52AB2A6-9936-4C83-A949-09B04DBB90AA}" destId="{01751B5A-0DAD-4B54-AA90-3F26929B5EC1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04C4E2-E977-BE46-9502-D9B522BD3493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1458FC9B-00CB-5F46-BCEF-0A6FBA43D87B}">
      <dgm:prSet phldrT="[Text]"/>
      <dgm:spPr/>
      <dgm:t>
        <a:bodyPr/>
        <a:lstStyle/>
        <a:p>
          <a:r>
            <a:rPr lang="en-US" dirty="0" smtClean="0"/>
            <a:t>Test Planning</a:t>
          </a:r>
          <a:endParaRPr lang="en-US" dirty="0"/>
        </a:p>
      </dgm:t>
    </dgm:pt>
    <dgm:pt modelId="{99F6C42E-493D-7444-A497-B9649B8D71A3}" type="parTrans" cxnId="{4B70EBC3-A888-BE43-AF50-D3D99D3BDC2D}">
      <dgm:prSet/>
      <dgm:spPr/>
      <dgm:t>
        <a:bodyPr/>
        <a:lstStyle/>
        <a:p>
          <a:endParaRPr lang="en-US"/>
        </a:p>
      </dgm:t>
    </dgm:pt>
    <dgm:pt modelId="{06AFABC7-551E-034E-AB02-1FE1F7CB7CDE}" type="sibTrans" cxnId="{4B70EBC3-A888-BE43-AF50-D3D99D3BDC2D}">
      <dgm:prSet/>
      <dgm:spPr/>
      <dgm:t>
        <a:bodyPr/>
        <a:lstStyle/>
        <a:p>
          <a:endParaRPr lang="en-US"/>
        </a:p>
      </dgm:t>
    </dgm:pt>
    <dgm:pt modelId="{38FAB61A-9704-A645-A73A-4283ED775BBD}">
      <dgm:prSet phldrT="[Text]"/>
      <dgm:spPr/>
      <dgm:t>
        <a:bodyPr/>
        <a:lstStyle/>
        <a:p>
          <a:r>
            <a:rPr lang="en-US" dirty="0" smtClean="0"/>
            <a:t>Test Design</a:t>
          </a:r>
          <a:endParaRPr lang="en-US" dirty="0"/>
        </a:p>
      </dgm:t>
    </dgm:pt>
    <dgm:pt modelId="{AA1D4BDD-E63D-B143-A1CD-B4B3E1B612BE}" type="parTrans" cxnId="{9F0185AE-FA79-4A40-8EFE-7A64E86D19EA}">
      <dgm:prSet/>
      <dgm:spPr/>
      <dgm:t>
        <a:bodyPr/>
        <a:lstStyle/>
        <a:p>
          <a:endParaRPr lang="en-US"/>
        </a:p>
      </dgm:t>
    </dgm:pt>
    <dgm:pt modelId="{50EF9B87-0BF8-2547-979E-FF280116E836}" type="sibTrans" cxnId="{9F0185AE-FA79-4A40-8EFE-7A64E86D19EA}">
      <dgm:prSet/>
      <dgm:spPr/>
      <dgm:t>
        <a:bodyPr/>
        <a:lstStyle/>
        <a:p>
          <a:endParaRPr lang="en-US"/>
        </a:p>
      </dgm:t>
    </dgm:pt>
    <dgm:pt modelId="{77275DB7-18BF-7A40-87CB-9B89194C71D5}">
      <dgm:prSet phldrT="[Text]"/>
      <dgm:spPr/>
      <dgm:t>
        <a:bodyPr/>
        <a:lstStyle/>
        <a:p>
          <a:r>
            <a:rPr lang="en-US" dirty="0" smtClean="0"/>
            <a:t>Test Execution</a:t>
          </a:r>
          <a:endParaRPr lang="en-US" dirty="0"/>
        </a:p>
      </dgm:t>
    </dgm:pt>
    <dgm:pt modelId="{733A0CB0-ADFD-7C49-95F8-ED6E773F850C}" type="parTrans" cxnId="{F304FD0E-7A1F-1A46-A92F-4B2A994F63C7}">
      <dgm:prSet/>
      <dgm:spPr/>
      <dgm:t>
        <a:bodyPr/>
        <a:lstStyle/>
        <a:p>
          <a:endParaRPr lang="en-US"/>
        </a:p>
      </dgm:t>
    </dgm:pt>
    <dgm:pt modelId="{DE3ED1F9-1D8B-E74E-9DB3-82127F59764C}" type="sibTrans" cxnId="{F304FD0E-7A1F-1A46-A92F-4B2A994F63C7}">
      <dgm:prSet/>
      <dgm:spPr/>
      <dgm:t>
        <a:bodyPr/>
        <a:lstStyle/>
        <a:p>
          <a:endParaRPr lang="en-US"/>
        </a:p>
      </dgm:t>
    </dgm:pt>
    <dgm:pt modelId="{0ED3609D-3101-624A-AEC4-37DC02175CB3}">
      <dgm:prSet phldrT="[Text]"/>
      <dgm:spPr/>
      <dgm:t>
        <a:bodyPr/>
        <a:lstStyle/>
        <a:p>
          <a:r>
            <a:rPr lang="en-US" dirty="0" smtClean="0"/>
            <a:t>Test Closure</a:t>
          </a:r>
          <a:endParaRPr lang="en-US" dirty="0"/>
        </a:p>
      </dgm:t>
    </dgm:pt>
    <dgm:pt modelId="{4A087B40-7177-7A43-9955-3BDADBC003E9}" type="parTrans" cxnId="{6B5A2311-EBE6-0E44-B285-2B93FCE7DD66}">
      <dgm:prSet/>
      <dgm:spPr/>
      <dgm:t>
        <a:bodyPr/>
        <a:lstStyle/>
        <a:p>
          <a:endParaRPr lang="en-US"/>
        </a:p>
      </dgm:t>
    </dgm:pt>
    <dgm:pt modelId="{048D363A-69AF-3A40-978E-C782AEBD9136}" type="sibTrans" cxnId="{6B5A2311-EBE6-0E44-B285-2B93FCE7DD66}">
      <dgm:prSet/>
      <dgm:spPr/>
      <dgm:t>
        <a:bodyPr/>
        <a:lstStyle/>
        <a:p>
          <a:endParaRPr lang="en-US"/>
        </a:p>
      </dgm:t>
    </dgm:pt>
    <dgm:pt modelId="{DF8DEE27-C2FE-014C-8ABD-9D020F5B16B1}" type="pres">
      <dgm:prSet presAssocID="{3004C4E2-E977-BE46-9502-D9B522BD3493}" presName="CompostProcess" presStyleCnt="0">
        <dgm:presLayoutVars>
          <dgm:dir/>
          <dgm:resizeHandles val="exact"/>
        </dgm:presLayoutVars>
      </dgm:prSet>
      <dgm:spPr/>
    </dgm:pt>
    <dgm:pt modelId="{B3CDF3D4-FEDA-E44C-8DAF-A0E39A22035F}" type="pres">
      <dgm:prSet presAssocID="{3004C4E2-E977-BE46-9502-D9B522BD3493}" presName="arrow" presStyleLbl="bgShp" presStyleIdx="0" presStyleCnt="1"/>
      <dgm:spPr/>
    </dgm:pt>
    <dgm:pt modelId="{E121B11C-DC71-DC40-8BB0-928594288281}" type="pres">
      <dgm:prSet presAssocID="{3004C4E2-E977-BE46-9502-D9B522BD3493}" presName="linearProcess" presStyleCnt="0"/>
      <dgm:spPr/>
    </dgm:pt>
    <dgm:pt modelId="{EB43DAB3-F59A-8149-ABC1-8E2664775BA2}" type="pres">
      <dgm:prSet presAssocID="{1458FC9B-00CB-5F46-BCEF-0A6FBA43D87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1EC6B-BFFE-5B47-9D92-1DB8F39884BB}" type="pres">
      <dgm:prSet presAssocID="{06AFABC7-551E-034E-AB02-1FE1F7CB7CDE}" presName="sibTrans" presStyleCnt="0"/>
      <dgm:spPr/>
    </dgm:pt>
    <dgm:pt modelId="{9F9A97BF-F28B-5B49-9BDF-E2661562F6DC}" type="pres">
      <dgm:prSet presAssocID="{38FAB61A-9704-A645-A73A-4283ED775BB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EBDA0-83AE-6C48-B820-CFAEDDBEFCF6}" type="pres">
      <dgm:prSet presAssocID="{50EF9B87-0BF8-2547-979E-FF280116E836}" presName="sibTrans" presStyleCnt="0"/>
      <dgm:spPr/>
    </dgm:pt>
    <dgm:pt modelId="{07EC2800-1CD1-1D42-8E13-E4AE8DFCAB89}" type="pres">
      <dgm:prSet presAssocID="{77275DB7-18BF-7A40-87CB-9B89194C71D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CBC12-E122-CC46-A750-FA593BE3CB78}" type="pres">
      <dgm:prSet presAssocID="{DE3ED1F9-1D8B-E74E-9DB3-82127F59764C}" presName="sibTrans" presStyleCnt="0"/>
      <dgm:spPr/>
    </dgm:pt>
    <dgm:pt modelId="{BDD9EB4B-B380-8640-AF9F-2B23E3491CF9}" type="pres">
      <dgm:prSet presAssocID="{0ED3609D-3101-624A-AEC4-37DC02175CB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0EBC3-A888-BE43-AF50-D3D99D3BDC2D}" srcId="{3004C4E2-E977-BE46-9502-D9B522BD3493}" destId="{1458FC9B-00CB-5F46-BCEF-0A6FBA43D87B}" srcOrd="0" destOrd="0" parTransId="{99F6C42E-493D-7444-A497-B9649B8D71A3}" sibTransId="{06AFABC7-551E-034E-AB02-1FE1F7CB7CDE}"/>
    <dgm:cxn modelId="{29BE4EC8-C372-2947-8CE2-CA8EAF4B9046}" type="presOf" srcId="{3004C4E2-E977-BE46-9502-D9B522BD3493}" destId="{DF8DEE27-C2FE-014C-8ABD-9D020F5B16B1}" srcOrd="0" destOrd="0" presId="urn:microsoft.com/office/officeart/2005/8/layout/hProcess9"/>
    <dgm:cxn modelId="{2F27148A-1F68-7145-B680-D1FF49B5950A}" type="presOf" srcId="{0ED3609D-3101-624A-AEC4-37DC02175CB3}" destId="{BDD9EB4B-B380-8640-AF9F-2B23E3491CF9}" srcOrd="0" destOrd="0" presId="urn:microsoft.com/office/officeart/2005/8/layout/hProcess9"/>
    <dgm:cxn modelId="{6B5A2311-EBE6-0E44-B285-2B93FCE7DD66}" srcId="{3004C4E2-E977-BE46-9502-D9B522BD3493}" destId="{0ED3609D-3101-624A-AEC4-37DC02175CB3}" srcOrd="3" destOrd="0" parTransId="{4A087B40-7177-7A43-9955-3BDADBC003E9}" sibTransId="{048D363A-69AF-3A40-978E-C782AEBD9136}"/>
    <dgm:cxn modelId="{9AAB4995-87AB-FF4E-94C4-7DECF30A2F49}" type="presOf" srcId="{38FAB61A-9704-A645-A73A-4283ED775BBD}" destId="{9F9A97BF-F28B-5B49-9BDF-E2661562F6DC}" srcOrd="0" destOrd="0" presId="urn:microsoft.com/office/officeart/2005/8/layout/hProcess9"/>
    <dgm:cxn modelId="{EC832D31-5E2A-BD43-AE76-C61F81B655FD}" type="presOf" srcId="{1458FC9B-00CB-5F46-BCEF-0A6FBA43D87B}" destId="{EB43DAB3-F59A-8149-ABC1-8E2664775BA2}" srcOrd="0" destOrd="0" presId="urn:microsoft.com/office/officeart/2005/8/layout/hProcess9"/>
    <dgm:cxn modelId="{9F0185AE-FA79-4A40-8EFE-7A64E86D19EA}" srcId="{3004C4E2-E977-BE46-9502-D9B522BD3493}" destId="{38FAB61A-9704-A645-A73A-4283ED775BBD}" srcOrd="1" destOrd="0" parTransId="{AA1D4BDD-E63D-B143-A1CD-B4B3E1B612BE}" sibTransId="{50EF9B87-0BF8-2547-979E-FF280116E836}"/>
    <dgm:cxn modelId="{DDB7A308-3C3A-1B49-BBED-3DDA19C8D88D}" type="presOf" srcId="{77275DB7-18BF-7A40-87CB-9B89194C71D5}" destId="{07EC2800-1CD1-1D42-8E13-E4AE8DFCAB89}" srcOrd="0" destOrd="0" presId="urn:microsoft.com/office/officeart/2005/8/layout/hProcess9"/>
    <dgm:cxn modelId="{F304FD0E-7A1F-1A46-A92F-4B2A994F63C7}" srcId="{3004C4E2-E977-BE46-9502-D9B522BD3493}" destId="{77275DB7-18BF-7A40-87CB-9B89194C71D5}" srcOrd="2" destOrd="0" parTransId="{733A0CB0-ADFD-7C49-95F8-ED6E773F850C}" sibTransId="{DE3ED1F9-1D8B-E74E-9DB3-82127F59764C}"/>
    <dgm:cxn modelId="{E74CF496-81A1-FB40-A987-B1A289CCD42C}" type="presParOf" srcId="{DF8DEE27-C2FE-014C-8ABD-9D020F5B16B1}" destId="{B3CDF3D4-FEDA-E44C-8DAF-A0E39A22035F}" srcOrd="0" destOrd="0" presId="urn:microsoft.com/office/officeart/2005/8/layout/hProcess9"/>
    <dgm:cxn modelId="{8CBBC198-7D56-BC4F-8E74-8B6877EEE7CB}" type="presParOf" srcId="{DF8DEE27-C2FE-014C-8ABD-9D020F5B16B1}" destId="{E121B11C-DC71-DC40-8BB0-928594288281}" srcOrd="1" destOrd="0" presId="urn:microsoft.com/office/officeart/2005/8/layout/hProcess9"/>
    <dgm:cxn modelId="{5435C7DC-F9F6-9F40-A430-F9899EFD8624}" type="presParOf" srcId="{E121B11C-DC71-DC40-8BB0-928594288281}" destId="{EB43DAB3-F59A-8149-ABC1-8E2664775BA2}" srcOrd="0" destOrd="0" presId="urn:microsoft.com/office/officeart/2005/8/layout/hProcess9"/>
    <dgm:cxn modelId="{3A490015-73C2-EE40-98F0-F667E90B3536}" type="presParOf" srcId="{E121B11C-DC71-DC40-8BB0-928594288281}" destId="{2FD1EC6B-BFFE-5B47-9D92-1DB8F39884BB}" srcOrd="1" destOrd="0" presId="urn:microsoft.com/office/officeart/2005/8/layout/hProcess9"/>
    <dgm:cxn modelId="{517B1622-5866-6949-8E19-6A2E2E698410}" type="presParOf" srcId="{E121B11C-DC71-DC40-8BB0-928594288281}" destId="{9F9A97BF-F28B-5B49-9BDF-E2661562F6DC}" srcOrd="2" destOrd="0" presId="urn:microsoft.com/office/officeart/2005/8/layout/hProcess9"/>
    <dgm:cxn modelId="{1E680F6B-94D5-4746-A1AC-83F7A6DBE37F}" type="presParOf" srcId="{E121B11C-DC71-DC40-8BB0-928594288281}" destId="{6CEEBDA0-83AE-6C48-B820-CFAEDDBEFCF6}" srcOrd="3" destOrd="0" presId="urn:microsoft.com/office/officeart/2005/8/layout/hProcess9"/>
    <dgm:cxn modelId="{EB1E5B9B-CE2C-B549-9A10-C6B2591EF78B}" type="presParOf" srcId="{E121B11C-DC71-DC40-8BB0-928594288281}" destId="{07EC2800-1CD1-1D42-8E13-E4AE8DFCAB89}" srcOrd="4" destOrd="0" presId="urn:microsoft.com/office/officeart/2005/8/layout/hProcess9"/>
    <dgm:cxn modelId="{62311F02-041E-FE4B-B276-180872A31E5E}" type="presParOf" srcId="{E121B11C-DC71-DC40-8BB0-928594288281}" destId="{FEDCBC12-E122-CC46-A750-FA593BE3CB78}" srcOrd="5" destOrd="0" presId="urn:microsoft.com/office/officeart/2005/8/layout/hProcess9"/>
    <dgm:cxn modelId="{E7EA50C8-DA1E-C145-ADC6-735B182DA5B3}" type="presParOf" srcId="{E121B11C-DC71-DC40-8BB0-928594288281}" destId="{BDD9EB4B-B380-8640-AF9F-2B23E3491CF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B0EB7E-3753-F14B-9E3C-BA7B4042A89B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8FAF43F2-8DCD-DB41-A320-4881901518B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Monitoring &amp; Control</a:t>
          </a:r>
          <a:endParaRPr lang="en-US" dirty="0">
            <a:solidFill>
              <a:schemeClr val="bg1"/>
            </a:solidFill>
          </a:endParaRPr>
        </a:p>
      </dgm:t>
    </dgm:pt>
    <dgm:pt modelId="{06458F47-4C08-C14C-9806-A1BBD067036B}" type="parTrans" cxnId="{365EF0E1-9AAD-3F40-9FC2-44E78636DC10}">
      <dgm:prSet/>
      <dgm:spPr/>
      <dgm:t>
        <a:bodyPr/>
        <a:lstStyle/>
        <a:p>
          <a:endParaRPr lang="en-US"/>
        </a:p>
      </dgm:t>
    </dgm:pt>
    <dgm:pt modelId="{EF9B74EE-66FD-DA4F-9CD1-1AA628C18776}" type="sibTrans" cxnId="{365EF0E1-9AAD-3F40-9FC2-44E78636DC10}">
      <dgm:prSet/>
      <dgm:spPr/>
      <dgm:t>
        <a:bodyPr/>
        <a:lstStyle/>
        <a:p>
          <a:endParaRPr lang="en-US"/>
        </a:p>
      </dgm:t>
    </dgm:pt>
    <dgm:pt modelId="{A60CDF6E-8D40-8641-8712-9CCDAEC451EF}" type="pres">
      <dgm:prSet presAssocID="{B4B0EB7E-3753-F14B-9E3C-BA7B4042A89B}" presName="Name0" presStyleCnt="0">
        <dgm:presLayoutVars>
          <dgm:dir/>
          <dgm:animLvl val="lvl"/>
          <dgm:resizeHandles val="exact"/>
        </dgm:presLayoutVars>
      </dgm:prSet>
      <dgm:spPr/>
    </dgm:pt>
    <dgm:pt modelId="{F0EFEA9F-8EA8-334C-B276-B94B90AF4D95}" type="pres">
      <dgm:prSet presAssocID="{B4B0EB7E-3753-F14B-9E3C-BA7B4042A89B}" presName="dummy" presStyleCnt="0"/>
      <dgm:spPr/>
    </dgm:pt>
    <dgm:pt modelId="{96F1C1CB-1949-6E4A-AB84-C17EB1227085}" type="pres">
      <dgm:prSet presAssocID="{B4B0EB7E-3753-F14B-9E3C-BA7B4042A89B}" presName="linH" presStyleCnt="0"/>
      <dgm:spPr/>
    </dgm:pt>
    <dgm:pt modelId="{1B63749E-02A9-9747-8DCE-5F9F5FDAE1FE}" type="pres">
      <dgm:prSet presAssocID="{B4B0EB7E-3753-F14B-9E3C-BA7B4042A89B}" presName="padding1" presStyleCnt="0"/>
      <dgm:spPr/>
    </dgm:pt>
    <dgm:pt modelId="{72F6A330-9B22-2840-B572-338AF1E98CBA}" type="pres">
      <dgm:prSet presAssocID="{8FAF43F2-8DCD-DB41-A320-4881901518B9}" presName="linV" presStyleCnt="0"/>
      <dgm:spPr/>
    </dgm:pt>
    <dgm:pt modelId="{33F6A9A6-CE0E-4D41-9ACF-6ACE429D039E}" type="pres">
      <dgm:prSet presAssocID="{8FAF43F2-8DCD-DB41-A320-4881901518B9}" presName="spVertical1" presStyleCnt="0"/>
      <dgm:spPr/>
    </dgm:pt>
    <dgm:pt modelId="{FC653BD6-8C06-4D48-887D-AB3D2BCE20F4}" type="pres">
      <dgm:prSet presAssocID="{8FAF43F2-8DCD-DB41-A320-4881901518B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BBD57-5F0E-1440-8775-CB9CB0AF8BA3}" type="pres">
      <dgm:prSet presAssocID="{8FAF43F2-8DCD-DB41-A320-4881901518B9}" presName="spVertical2" presStyleCnt="0"/>
      <dgm:spPr/>
    </dgm:pt>
    <dgm:pt modelId="{2F412610-3F60-C749-AF04-9ABE324C4978}" type="pres">
      <dgm:prSet presAssocID="{8FAF43F2-8DCD-DB41-A320-4881901518B9}" presName="spVertical3" presStyleCnt="0"/>
      <dgm:spPr/>
    </dgm:pt>
    <dgm:pt modelId="{0808C7A7-C3CD-4247-8471-4AC99162A79F}" type="pres">
      <dgm:prSet presAssocID="{B4B0EB7E-3753-F14B-9E3C-BA7B4042A89B}" presName="padding2" presStyleCnt="0"/>
      <dgm:spPr/>
    </dgm:pt>
    <dgm:pt modelId="{64AD088C-666E-ED40-AA3C-7A6BA2BDAF2C}" type="pres">
      <dgm:prSet presAssocID="{B4B0EB7E-3753-F14B-9E3C-BA7B4042A89B}" presName="negArrow" presStyleCnt="0"/>
      <dgm:spPr/>
    </dgm:pt>
    <dgm:pt modelId="{D636436B-BA7A-834E-85C0-40131ED98FF7}" type="pres">
      <dgm:prSet presAssocID="{B4B0EB7E-3753-F14B-9E3C-BA7B4042A89B}" presName="backgroundArrow" presStyleLbl="node1" presStyleIdx="0" presStyleCnt="1" custLinFactNeighborY="3186"/>
      <dgm:spPr/>
    </dgm:pt>
  </dgm:ptLst>
  <dgm:cxnLst>
    <dgm:cxn modelId="{213FE8A2-4789-F14D-8531-F94725AA98A7}" type="presOf" srcId="{8FAF43F2-8DCD-DB41-A320-4881901518B9}" destId="{FC653BD6-8C06-4D48-887D-AB3D2BCE20F4}" srcOrd="0" destOrd="0" presId="urn:microsoft.com/office/officeart/2005/8/layout/hProcess3"/>
    <dgm:cxn modelId="{365EF0E1-9AAD-3F40-9FC2-44E78636DC10}" srcId="{B4B0EB7E-3753-F14B-9E3C-BA7B4042A89B}" destId="{8FAF43F2-8DCD-DB41-A320-4881901518B9}" srcOrd="0" destOrd="0" parTransId="{06458F47-4C08-C14C-9806-A1BBD067036B}" sibTransId="{EF9B74EE-66FD-DA4F-9CD1-1AA628C18776}"/>
    <dgm:cxn modelId="{8370AA24-240E-0A40-A2EE-2A4F6588EFB2}" type="presOf" srcId="{B4B0EB7E-3753-F14B-9E3C-BA7B4042A89B}" destId="{A60CDF6E-8D40-8641-8712-9CCDAEC451EF}" srcOrd="0" destOrd="0" presId="urn:microsoft.com/office/officeart/2005/8/layout/hProcess3"/>
    <dgm:cxn modelId="{2C620AF7-6571-AA4E-BDF5-BDAEB9BDBB1A}" type="presParOf" srcId="{A60CDF6E-8D40-8641-8712-9CCDAEC451EF}" destId="{F0EFEA9F-8EA8-334C-B276-B94B90AF4D95}" srcOrd="0" destOrd="0" presId="urn:microsoft.com/office/officeart/2005/8/layout/hProcess3"/>
    <dgm:cxn modelId="{F97A80CC-C96F-0A45-8C14-D3636B0958A9}" type="presParOf" srcId="{A60CDF6E-8D40-8641-8712-9CCDAEC451EF}" destId="{96F1C1CB-1949-6E4A-AB84-C17EB1227085}" srcOrd="1" destOrd="0" presId="urn:microsoft.com/office/officeart/2005/8/layout/hProcess3"/>
    <dgm:cxn modelId="{8C6F0ED5-4A01-5C4D-8FEB-AEC01A69610A}" type="presParOf" srcId="{96F1C1CB-1949-6E4A-AB84-C17EB1227085}" destId="{1B63749E-02A9-9747-8DCE-5F9F5FDAE1FE}" srcOrd="0" destOrd="0" presId="urn:microsoft.com/office/officeart/2005/8/layout/hProcess3"/>
    <dgm:cxn modelId="{B34AD792-ED36-5245-8838-E8BDC6E66620}" type="presParOf" srcId="{96F1C1CB-1949-6E4A-AB84-C17EB1227085}" destId="{72F6A330-9B22-2840-B572-338AF1E98CBA}" srcOrd="1" destOrd="0" presId="urn:microsoft.com/office/officeart/2005/8/layout/hProcess3"/>
    <dgm:cxn modelId="{BB7C248C-E259-0B48-AC29-9F30609780C0}" type="presParOf" srcId="{72F6A330-9B22-2840-B572-338AF1E98CBA}" destId="{33F6A9A6-CE0E-4D41-9ACF-6ACE429D039E}" srcOrd="0" destOrd="0" presId="urn:microsoft.com/office/officeart/2005/8/layout/hProcess3"/>
    <dgm:cxn modelId="{9F2646F7-A7DD-C544-90D9-7B0576581A21}" type="presParOf" srcId="{72F6A330-9B22-2840-B572-338AF1E98CBA}" destId="{FC653BD6-8C06-4D48-887D-AB3D2BCE20F4}" srcOrd="1" destOrd="0" presId="urn:microsoft.com/office/officeart/2005/8/layout/hProcess3"/>
    <dgm:cxn modelId="{A58BD76F-6CA6-4243-AC22-69AA8C314161}" type="presParOf" srcId="{72F6A330-9B22-2840-B572-338AF1E98CBA}" destId="{FE2BBD57-5F0E-1440-8775-CB9CB0AF8BA3}" srcOrd="2" destOrd="0" presId="urn:microsoft.com/office/officeart/2005/8/layout/hProcess3"/>
    <dgm:cxn modelId="{FA19C64D-2D33-004A-9D47-B72AF8D49736}" type="presParOf" srcId="{72F6A330-9B22-2840-B572-338AF1E98CBA}" destId="{2F412610-3F60-C749-AF04-9ABE324C4978}" srcOrd="3" destOrd="0" presId="urn:microsoft.com/office/officeart/2005/8/layout/hProcess3"/>
    <dgm:cxn modelId="{00E80699-4065-EC4D-9D13-F90368337E26}" type="presParOf" srcId="{96F1C1CB-1949-6E4A-AB84-C17EB1227085}" destId="{0808C7A7-C3CD-4247-8471-4AC99162A79F}" srcOrd="2" destOrd="0" presId="urn:microsoft.com/office/officeart/2005/8/layout/hProcess3"/>
    <dgm:cxn modelId="{90F74741-0EA4-3D4A-837D-4A9CEDA4405E}" type="presParOf" srcId="{96F1C1CB-1949-6E4A-AB84-C17EB1227085}" destId="{64AD088C-666E-ED40-AA3C-7A6BA2BDAF2C}" srcOrd="3" destOrd="0" presId="urn:microsoft.com/office/officeart/2005/8/layout/hProcess3"/>
    <dgm:cxn modelId="{4D186D52-C58F-8047-AA7C-23827BD33B3C}" type="presParOf" srcId="{96F1C1CB-1949-6E4A-AB84-C17EB1227085}" destId="{D636436B-BA7A-834E-85C0-40131ED98FF7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DC37E-6DE9-4B54-974B-3929CA42F8C3}">
      <dsp:nvSpPr>
        <dsp:cNvPr id="0" name=""/>
        <dsp:cNvSpPr/>
      </dsp:nvSpPr>
      <dsp:spPr>
        <a:xfrm>
          <a:off x="1025824" y="25837"/>
          <a:ext cx="4044351" cy="4044351"/>
        </a:xfrm>
        <a:prstGeom prst="circularArrow">
          <a:avLst>
            <a:gd name="adj1" fmla="val 5689"/>
            <a:gd name="adj2" fmla="val 340510"/>
            <a:gd name="adj3" fmla="val 13156098"/>
            <a:gd name="adj4" fmla="val 17769457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057339-55A9-4612-80C6-53262178A5F2}">
      <dsp:nvSpPr>
        <dsp:cNvPr id="0" name=""/>
        <dsp:cNvSpPr/>
      </dsp:nvSpPr>
      <dsp:spPr>
        <a:xfrm>
          <a:off x="1868688" y="151193"/>
          <a:ext cx="2358622" cy="11066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Identification</a:t>
          </a:r>
          <a:endParaRPr lang="en-GB" sz="2900" kern="1200" dirty="0"/>
        </a:p>
      </dsp:txBody>
      <dsp:txXfrm>
        <a:off x="1922711" y="205216"/>
        <a:ext cx="2250576" cy="998630"/>
      </dsp:txXfrm>
    </dsp:sp>
    <dsp:sp modelId="{734F1BDC-A744-4C76-84B7-555FEAA75F52}">
      <dsp:nvSpPr>
        <dsp:cNvPr id="0" name=""/>
        <dsp:cNvSpPr/>
      </dsp:nvSpPr>
      <dsp:spPr>
        <a:xfrm>
          <a:off x="3390896" y="2182615"/>
          <a:ext cx="2358622" cy="11066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Analysis</a:t>
          </a:r>
          <a:endParaRPr lang="en-GB" sz="2900" kern="1200" dirty="0"/>
        </a:p>
      </dsp:txBody>
      <dsp:txXfrm>
        <a:off x="3444919" y="2236638"/>
        <a:ext cx="2250576" cy="998630"/>
      </dsp:txXfrm>
    </dsp:sp>
    <dsp:sp modelId="{01751B5A-0DAD-4B54-AA90-3F26929B5EC1}">
      <dsp:nvSpPr>
        <dsp:cNvPr id="0" name=""/>
        <dsp:cNvSpPr/>
      </dsp:nvSpPr>
      <dsp:spPr>
        <a:xfrm>
          <a:off x="304798" y="2182623"/>
          <a:ext cx="2358622" cy="11066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Control</a:t>
          </a:r>
          <a:endParaRPr lang="en-GB" sz="2900" kern="1200" dirty="0"/>
        </a:p>
      </dsp:txBody>
      <dsp:txXfrm>
        <a:off x="358821" y="2236646"/>
        <a:ext cx="2250576" cy="998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DF3D4-FEDA-E44C-8DAF-A0E39A22035F}">
      <dsp:nvSpPr>
        <dsp:cNvPr id="0" name=""/>
        <dsp:cNvSpPr/>
      </dsp:nvSpPr>
      <dsp:spPr>
        <a:xfrm>
          <a:off x="396018" y="0"/>
          <a:ext cx="4488210" cy="325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43DAB3-F59A-8149-ABC1-8E2664775BA2}">
      <dsp:nvSpPr>
        <dsp:cNvPr id="0" name=""/>
        <dsp:cNvSpPr/>
      </dsp:nvSpPr>
      <dsp:spPr>
        <a:xfrm>
          <a:off x="644" y="976788"/>
          <a:ext cx="1271010" cy="1302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Planning</a:t>
          </a:r>
          <a:endParaRPr lang="en-US" sz="1900" kern="1200" dirty="0"/>
        </a:p>
      </dsp:txBody>
      <dsp:txXfrm>
        <a:off x="62690" y="1038834"/>
        <a:ext cx="1146918" cy="1178292"/>
      </dsp:txXfrm>
    </dsp:sp>
    <dsp:sp modelId="{9F9A97BF-F28B-5B49-9BDF-E2661562F6DC}">
      <dsp:nvSpPr>
        <dsp:cNvPr id="0" name=""/>
        <dsp:cNvSpPr/>
      </dsp:nvSpPr>
      <dsp:spPr>
        <a:xfrm>
          <a:off x="1336627" y="976788"/>
          <a:ext cx="1271010" cy="1302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Design</a:t>
          </a:r>
          <a:endParaRPr lang="en-US" sz="1900" kern="1200" dirty="0"/>
        </a:p>
      </dsp:txBody>
      <dsp:txXfrm>
        <a:off x="1398673" y="1038834"/>
        <a:ext cx="1146918" cy="1178292"/>
      </dsp:txXfrm>
    </dsp:sp>
    <dsp:sp modelId="{07EC2800-1CD1-1D42-8E13-E4AE8DFCAB89}">
      <dsp:nvSpPr>
        <dsp:cNvPr id="0" name=""/>
        <dsp:cNvSpPr/>
      </dsp:nvSpPr>
      <dsp:spPr>
        <a:xfrm>
          <a:off x="2672609" y="976788"/>
          <a:ext cx="1271010" cy="1302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Execution</a:t>
          </a:r>
          <a:endParaRPr lang="en-US" sz="1900" kern="1200" dirty="0"/>
        </a:p>
      </dsp:txBody>
      <dsp:txXfrm>
        <a:off x="2734655" y="1038834"/>
        <a:ext cx="1146918" cy="1178292"/>
      </dsp:txXfrm>
    </dsp:sp>
    <dsp:sp modelId="{BDD9EB4B-B380-8640-AF9F-2B23E3491CF9}">
      <dsp:nvSpPr>
        <dsp:cNvPr id="0" name=""/>
        <dsp:cNvSpPr/>
      </dsp:nvSpPr>
      <dsp:spPr>
        <a:xfrm>
          <a:off x="4008592" y="976788"/>
          <a:ext cx="1271010" cy="1302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Closure</a:t>
          </a:r>
          <a:endParaRPr lang="en-US" sz="1900" kern="1200" dirty="0"/>
        </a:p>
      </dsp:txBody>
      <dsp:txXfrm>
        <a:off x="4070638" y="1038834"/>
        <a:ext cx="1146918" cy="1178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6436B-BA7A-834E-85C0-40131ED98FF7}">
      <dsp:nvSpPr>
        <dsp:cNvPr id="0" name=""/>
        <dsp:cNvSpPr/>
      </dsp:nvSpPr>
      <dsp:spPr>
        <a:xfrm>
          <a:off x="0" y="191"/>
          <a:ext cx="5328591" cy="1728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53BD6-8C06-4D48-887D-AB3D2BCE20F4}">
      <dsp:nvSpPr>
        <dsp:cNvPr id="0" name=""/>
        <dsp:cNvSpPr/>
      </dsp:nvSpPr>
      <dsp:spPr>
        <a:xfrm>
          <a:off x="426563" y="432096"/>
          <a:ext cx="4469980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Monitoring &amp; Control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26563" y="432096"/>
        <a:ext cx="4469980" cy="86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6FA1F-B4C6-2642-8671-CFF36AD92B90}" type="datetimeFigureOut">
              <a:rPr lang="en-US" smtClean="0"/>
              <a:t>2013-02-27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E62D-4729-674A-9E2D-460D8B0A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xploringuncertainty.com/" TargetMode="External"/><Relationship Id="rId3" Type="http://schemas.openxmlformats.org/officeDocument/2006/relationships/hyperlink" Target="mailto:iain@exploringuncertainty.com" TargetMode="External"/><Relationship Id="rId4" Type="http://schemas.openxmlformats.org/officeDocument/2006/relationships/hyperlink" Target="twitter.com%5Cimccowatt" TargetMode="External"/><Relationship Id="rId5" Type="http://schemas.openxmlformats.org/officeDocument/2006/relationships/hyperlink" Target="http://www.linkedin.com/in/imccowatt" TargetMode="External"/><Relationship Id="rId6" Type="http://schemas.openxmlformats.org/officeDocument/2006/relationships/hyperlink" Target="http://exploringuncertainty.com/blog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://twitter.com/imccowatt" TargetMode="External"/><Relationship Id="rId9" Type="http://schemas.openxmlformats.org/officeDocument/2006/relationships/image" Target="../media/image2.png"/><Relationship Id="rId10" Type="http://schemas.openxmlformats.org/officeDocument/2006/relationships/hyperlink" Target="http://linkedin.com/in/imccowat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velopsense.com/blog/2009/08/testing-vs-checking/" TargetMode="Externa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JG698U2Mvo" TargetMode="External"/><Relationship Id="rId3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ingeducation.org/BBST/testdesign/testdesign1d.mp4" TargetMode="External"/><Relationship Id="rId4" Type="http://schemas.openxmlformats.org/officeDocument/2006/relationships/hyperlink" Target="http://www.testingeducation.org/BBST/testdesign/testdesign1e.mp4" TargetMode="External"/><Relationship Id="rId5" Type="http://schemas.openxmlformats.org/officeDocument/2006/relationships/hyperlink" Target="http://www.testingeducation.org/BBST/testdesign/testdesign1f.mp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testingeducation.org/BBST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ott-barber.blogspot.ca/2012/03/context-driven-approach-to-delivering.html" TargetMode="Externa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tisfice.com/tools/htsm.pdf" TargetMode="Externa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30279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Software Testing: Test Management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24" y="5229200"/>
            <a:ext cx="6400800" cy="136815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Iain McCowatt</a:t>
            </a:r>
          </a:p>
          <a:p>
            <a:pPr algn="l"/>
            <a:r>
              <a:rPr lang="en-US" sz="1200" dirty="0" smtClean="0">
                <a:hlinkClick r:id="rId2"/>
              </a:rPr>
              <a:t>http://exploringuncertainty.com</a:t>
            </a:r>
            <a:endParaRPr lang="en-US" sz="1200" dirty="0" smtClean="0"/>
          </a:p>
          <a:p>
            <a:pPr marL="361950" algn="l"/>
            <a:r>
              <a:rPr lang="en-US" sz="1200" dirty="0" smtClean="0">
                <a:hlinkClick r:id="rId3"/>
              </a:rPr>
              <a:t>iain@exploringuncertainty.com</a:t>
            </a:r>
            <a:endParaRPr lang="en-US" sz="1200" dirty="0" smtClean="0"/>
          </a:p>
          <a:p>
            <a:pPr marL="363538" algn="l"/>
            <a:r>
              <a:rPr lang="en-US" sz="1200" dirty="0" smtClean="0">
                <a:hlinkClick r:id="rId4" action="ppaction://hlinkfile"/>
              </a:rPr>
              <a:t>@imccowatt</a:t>
            </a:r>
            <a:endParaRPr lang="en-US" sz="1200" dirty="0" smtClean="0"/>
          </a:p>
          <a:p>
            <a:pPr marL="363538" algn="l"/>
            <a:r>
              <a:rPr lang="en-US" sz="1200" dirty="0" smtClean="0">
                <a:hlinkClick r:id="rId5"/>
              </a:rPr>
              <a:t>imccowatt</a:t>
            </a:r>
            <a:endParaRPr lang="en-US" sz="1200" dirty="0" smtClean="0"/>
          </a:p>
          <a:p>
            <a:pPr algn="l"/>
            <a:endParaRPr lang="en-US" sz="2000" dirty="0" smtClean="0"/>
          </a:p>
          <a:p>
            <a:pPr algn="l"/>
            <a:endParaRPr lang="en-GB" sz="2800" dirty="0"/>
          </a:p>
        </p:txBody>
      </p:sp>
      <p:pic>
        <p:nvPicPr>
          <p:cNvPr id="11266" name="Picture 2" descr="http://exploringuncertainty.com/blog/wp-content/uploads/2011/12/cropped-head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52836"/>
            <a:ext cx="9144000" cy="2633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545124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exploringuncertainty.com/blog/wp-content/plugins/ultimate-follow-me/style1/twitter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000" y="6093295"/>
            <a:ext cx="216024" cy="216025"/>
          </a:xfrm>
          <a:prstGeom prst="rect">
            <a:avLst/>
          </a:prstGeom>
          <a:noFill/>
        </p:spPr>
      </p:pic>
      <p:pic>
        <p:nvPicPr>
          <p:cNvPr id="2052" name="Picture 4" descr="http://exploringuncertainty.com/blog/wp-content/plugins/ultimate-follow-me/style1/linkedin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000" y="6309320"/>
            <a:ext cx="216024" cy="216025"/>
          </a:xfrm>
          <a:prstGeom prst="rect">
            <a:avLst/>
          </a:prstGeom>
          <a:noFill/>
        </p:spPr>
      </p:pic>
      <p:pic>
        <p:nvPicPr>
          <p:cNvPr id="10" name="Picture 9" descr="emai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8000" y="5877272"/>
            <a:ext cx="216024" cy="216024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33" y="5856577"/>
            <a:ext cx="1349747" cy="66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Risk Based Test Management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32108600"/>
              </p:ext>
            </p:extLst>
          </p:nvPr>
        </p:nvGraphicFramePr>
        <p:xfrm>
          <a:off x="1524000" y="18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342900" y="2086000"/>
            <a:ext cx="1714500" cy="726948"/>
          </a:xfrm>
          <a:prstGeom prst="wedgeRectCallout">
            <a:avLst>
              <a:gd name="adj1" fmla="val 95984"/>
              <a:gd name="adj2" fmla="val 784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This is a continuous process</a:t>
            </a:r>
            <a:endParaRPr lang="en-GB" sz="1400" dirty="0"/>
          </a:p>
        </p:txBody>
      </p:sp>
      <p:sp>
        <p:nvSpPr>
          <p:cNvPr id="10" name="Rectangular Callout 9"/>
          <p:cNvSpPr/>
          <p:nvPr/>
        </p:nvSpPr>
        <p:spPr>
          <a:xfrm>
            <a:off x="5715000" y="1628800"/>
            <a:ext cx="1714500" cy="726948"/>
          </a:xfrm>
          <a:prstGeom prst="wedgeRectCallout">
            <a:avLst>
              <a:gd name="adj1" fmla="val -70898"/>
              <a:gd name="adj2" fmla="val 513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Potential risks are identified</a:t>
            </a:r>
            <a:endParaRPr lang="en-GB" sz="1400" dirty="0"/>
          </a:p>
        </p:txBody>
      </p:sp>
      <p:sp>
        <p:nvSpPr>
          <p:cNvPr id="11" name="Rectangular Callout 10"/>
          <p:cNvSpPr/>
          <p:nvPr/>
        </p:nvSpPr>
        <p:spPr>
          <a:xfrm>
            <a:off x="6972300" y="2771800"/>
            <a:ext cx="1714500" cy="1600200"/>
          </a:xfrm>
          <a:prstGeom prst="wedgeRectCallout">
            <a:avLst>
              <a:gd name="adj1" fmla="val -61149"/>
              <a:gd name="adj2" fmla="val 6491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Identified risks are quantified in terms of probability and impact, which are used to calculate a “Risk Priority”</a:t>
            </a:r>
            <a:endParaRPr lang="en-GB" sz="1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342900" y="3571900"/>
            <a:ext cx="1714500" cy="800100"/>
          </a:xfrm>
          <a:prstGeom prst="wedgeRectCallout">
            <a:avLst>
              <a:gd name="adj1" fmla="val 69031"/>
              <a:gd name="adj2" fmla="val 618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An appropriate control is identified and implemented.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400300" y="5057800"/>
            <a:ext cx="4343400" cy="1524000"/>
          </a:xfrm>
          <a:prstGeom prst="wedgeRectCallout">
            <a:avLst>
              <a:gd name="adj1" fmla="val -45544"/>
              <a:gd name="adj2" fmla="val -699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Traditionally, these could be: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Mitigate – do something to reduce the probability or impact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Contingency – make a plan for the risk </a:t>
            </a:r>
            <a:r>
              <a:rPr lang="en-US" sz="1000" dirty="0" err="1" smtClean="0"/>
              <a:t>occuring</a:t>
            </a: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Transfer – accept the risk and pass it on to another party (insurance is an example)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Ignore – accept the risk and do nothing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r>
              <a:rPr lang="en-US" sz="1400" i="1" dirty="0" smtClean="0"/>
              <a:t>Testing is a form of risk mitigation</a:t>
            </a:r>
          </a:p>
        </p:txBody>
      </p:sp>
    </p:spTree>
    <p:extLst>
      <p:ext uri="{BB962C8B-B14F-4D97-AF65-F5344CB8AC3E}">
        <p14:creationId xmlns:p14="http://schemas.microsoft.com/office/powerpoint/2010/main" val="150083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/>
          <a:lstStyle/>
          <a:p>
            <a:pPr marL="174625" indent="-174625"/>
            <a:r>
              <a:rPr lang="en-CA" sz="2400" dirty="0" smtClean="0"/>
              <a:t>In this exercise you will evaluate the context of a project, identify potential quality risks, and determine an appropriate test strategy</a:t>
            </a:r>
          </a:p>
          <a:p>
            <a:pPr marL="174625" indent="-174625"/>
            <a:r>
              <a:rPr lang="en-CA" sz="2400" dirty="0" smtClean="0"/>
              <a:t>See handout for details</a:t>
            </a:r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Exercise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/>
          <a:lstStyle/>
          <a:p>
            <a:pPr marL="174625" indent="-174625"/>
            <a:r>
              <a:rPr lang="en-CA" sz="2400" dirty="0" smtClean="0"/>
              <a:t>There are a number of process models that describe how testing should proceed</a:t>
            </a:r>
          </a:p>
          <a:p>
            <a:pPr marL="174625" indent="-174625"/>
            <a:r>
              <a:rPr lang="en-CA" sz="2400" dirty="0" smtClean="0"/>
              <a:t>We are going to look at a generic testing process, and the “V Model”</a:t>
            </a:r>
          </a:p>
          <a:p>
            <a:pPr marL="174625" indent="-174625"/>
            <a:endParaRPr lang="en-CA" sz="2400" dirty="0"/>
          </a:p>
          <a:p>
            <a:pPr marL="174625" indent="-174625"/>
            <a:r>
              <a:rPr lang="en-CA" sz="2400" dirty="0" smtClean="0"/>
              <a:t>“Essentially</a:t>
            </a:r>
            <a:r>
              <a:rPr lang="en-CA" sz="2400" dirty="0"/>
              <a:t>, all models are wrong, but some are </a:t>
            </a:r>
            <a:r>
              <a:rPr lang="en-CA" sz="2400" dirty="0" smtClean="0"/>
              <a:t>useful”               - </a:t>
            </a:r>
            <a:r>
              <a:rPr lang="en-CA" sz="2400" dirty="0"/>
              <a:t>George E. P. </a:t>
            </a:r>
            <a:r>
              <a:rPr lang="en-CA" sz="2400" dirty="0" smtClean="0"/>
              <a:t>Box</a:t>
            </a:r>
            <a:endParaRPr lang="en-CA" sz="2400" dirty="0"/>
          </a:p>
          <a:p>
            <a:pPr marL="174625" indent="-174625"/>
            <a:r>
              <a:rPr lang="en-CA" sz="2400" dirty="0" smtClean="0"/>
              <a:t>There are a number of rational objections to both of these models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Process Models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8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/>
          <a:lstStyle/>
          <a:p>
            <a:pPr marL="174625" indent="-174625"/>
            <a:r>
              <a:rPr lang="en-CA" sz="2400" dirty="0" smtClean="0"/>
              <a:t>A generic testing process:</a:t>
            </a:r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Process Models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39331762"/>
              </p:ext>
            </p:extLst>
          </p:nvPr>
        </p:nvGraphicFramePr>
        <p:xfrm>
          <a:off x="2028056" y="2276872"/>
          <a:ext cx="5280248" cy="325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69769579"/>
              </p:ext>
            </p:extLst>
          </p:nvPr>
        </p:nvGraphicFramePr>
        <p:xfrm>
          <a:off x="2051720" y="4365104"/>
          <a:ext cx="53285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4764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/>
          <a:lstStyle/>
          <a:p>
            <a:pPr marL="174625" indent="-174625"/>
            <a:r>
              <a:rPr lang="en-CA" sz="2400" dirty="0" smtClean="0"/>
              <a:t>The V Model:</a:t>
            </a:r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Process Models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2843808" y="2996952"/>
            <a:ext cx="1848036" cy="3271912"/>
          </a:xfrm>
          <a:prstGeom prst="line">
            <a:avLst/>
          </a:prstGeom>
          <a:ln w="1270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91844" y="2996952"/>
            <a:ext cx="1824372" cy="3271912"/>
          </a:xfrm>
          <a:prstGeom prst="line">
            <a:avLst/>
          </a:prstGeom>
          <a:ln w="1270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979712" y="2924944"/>
            <a:ext cx="115212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 Requirements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2411760" y="3627022"/>
            <a:ext cx="115212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System</a:t>
            </a:r>
          </a:p>
          <a:p>
            <a:pPr algn="ctr"/>
            <a:r>
              <a:rPr lang="en-US" sz="1200" dirty="0" smtClean="0"/>
              <a:t>Requirements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2771800" y="4329100"/>
            <a:ext cx="115212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Conceptual Design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3131840" y="5031178"/>
            <a:ext cx="115212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Detailed</a:t>
            </a:r>
          </a:p>
          <a:p>
            <a:pPr algn="ctr"/>
            <a:r>
              <a:rPr lang="en-US" sz="1200" dirty="0" smtClean="0"/>
              <a:t>Design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4067944" y="5805264"/>
            <a:ext cx="1296144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Implementation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6228184" y="2924944"/>
            <a:ext cx="115212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Acceptance</a:t>
            </a:r>
          </a:p>
          <a:p>
            <a:pPr algn="ctr"/>
            <a:r>
              <a:rPr lang="en-US" sz="1200" dirty="0" smtClean="0"/>
              <a:t>Test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5868144" y="3627022"/>
            <a:ext cx="115212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System</a:t>
            </a:r>
          </a:p>
          <a:p>
            <a:pPr algn="ctr"/>
            <a:r>
              <a:rPr lang="en-US" sz="1200" dirty="0" smtClean="0"/>
              <a:t>Test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5436096" y="4329100"/>
            <a:ext cx="115212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Integration Test</a:t>
            </a:r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5076056" y="5031178"/>
            <a:ext cx="115212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Unit Test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stCxn id="12" idx="3"/>
            <a:endCxn id="17" idx="1"/>
          </p:cNvCxnSpPr>
          <p:nvPr/>
        </p:nvCxnSpPr>
        <p:spPr>
          <a:xfrm>
            <a:off x="3131840" y="3176972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8" idx="1"/>
          </p:cNvCxnSpPr>
          <p:nvPr/>
        </p:nvCxnSpPr>
        <p:spPr>
          <a:xfrm>
            <a:off x="3563888" y="3879050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19" idx="1"/>
          </p:cNvCxnSpPr>
          <p:nvPr/>
        </p:nvCxnSpPr>
        <p:spPr>
          <a:xfrm>
            <a:off x="3923928" y="458112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  <a:endCxn id="20" idx="1"/>
          </p:cNvCxnSpPr>
          <p:nvPr/>
        </p:nvCxnSpPr>
        <p:spPr>
          <a:xfrm>
            <a:off x="4283968" y="528320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90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05039"/>
            <a:ext cx="4032250" cy="1944042"/>
          </a:xfrm>
        </p:spPr>
        <p:txBody>
          <a:bodyPr/>
          <a:lstStyle/>
          <a:p>
            <a:pPr marL="174625" indent="-174625"/>
            <a:r>
              <a:rPr lang="en-CA" sz="2400" dirty="0" smtClean="0"/>
              <a:t>To what degree can testing be pre-planned?</a:t>
            </a:r>
          </a:p>
          <a:p>
            <a:pPr marL="174625" indent="-174625"/>
            <a:r>
              <a:rPr lang="en-CA" sz="2400" dirty="0" smtClean="0"/>
              <a:t>What about tests which are identified during execution?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Process Models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4293270"/>
            <a:ext cx="4032250" cy="1944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Why wait for a complete implementation before testing?</a:t>
            </a:r>
          </a:p>
          <a:p>
            <a:pPr marL="174625" indent="-174625"/>
            <a:r>
              <a:rPr lang="en-CA" sz="2400" dirty="0" smtClean="0"/>
              <a:t>What about bugs identified during testing?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88233"/>
            <a:ext cx="3325931" cy="2387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293096"/>
            <a:ext cx="3456384" cy="21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CA" sz="2400" dirty="0" smtClean="0"/>
              <a:t>Tests, or </a:t>
            </a:r>
            <a:r>
              <a:rPr lang="en-CA" sz="2400" i="1" dirty="0" smtClean="0"/>
              <a:t>test cases</a:t>
            </a:r>
            <a:r>
              <a:rPr lang="en-CA" sz="2400" dirty="0" smtClean="0"/>
              <a:t>, are often defined as:</a:t>
            </a:r>
          </a:p>
          <a:p>
            <a:pPr marL="574675" lvl="1" indent="-174625"/>
            <a:r>
              <a:rPr lang="en-CA" sz="2000" dirty="0" smtClean="0"/>
              <a:t>Prerequisites</a:t>
            </a:r>
          </a:p>
          <a:p>
            <a:pPr marL="574675" lvl="1" indent="-174625"/>
            <a:r>
              <a:rPr lang="en-CA" sz="2000" dirty="0" smtClean="0"/>
              <a:t>Inputs</a:t>
            </a:r>
          </a:p>
          <a:p>
            <a:pPr marL="574675" lvl="1" indent="-174625"/>
            <a:r>
              <a:rPr lang="en-CA" sz="2000" dirty="0" smtClean="0"/>
              <a:t>Expected results</a:t>
            </a:r>
          </a:p>
          <a:p>
            <a:pPr marL="574675" lvl="1" indent="-174625"/>
            <a:endParaRPr lang="en-CA" sz="2400" dirty="0"/>
          </a:p>
          <a:p>
            <a:pPr marL="174625" indent="-174625"/>
            <a:r>
              <a:rPr lang="en-CA" sz="2400" dirty="0" smtClean="0"/>
              <a:t>In this model, testing is seen as little more than </a:t>
            </a:r>
            <a:r>
              <a:rPr lang="en-CA" sz="2400" i="1" dirty="0" smtClean="0"/>
              <a:t>checking</a:t>
            </a:r>
            <a:r>
              <a:rPr lang="en-CA" sz="2400" dirty="0" smtClean="0"/>
              <a:t> that actual results match expected results: little more than a clerical task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r>
              <a:rPr lang="en-CA" sz="2400" dirty="0" smtClean="0"/>
              <a:t>Much (but not all) automation can be seen in a similar light</a:t>
            </a:r>
            <a:endParaRPr lang="en-CA" sz="24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Controversies: Testing vs. Checking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4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536330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Checking </a:t>
            </a:r>
            <a:r>
              <a:rPr lang="en-CA" sz="2400" dirty="0"/>
              <a:t>is the act of confirming an existing </a:t>
            </a:r>
            <a:r>
              <a:rPr lang="en-CA" sz="2400" dirty="0" smtClean="0"/>
              <a:t>belief</a:t>
            </a:r>
          </a:p>
          <a:p>
            <a:r>
              <a:rPr lang="en-CA" sz="2400" dirty="0" smtClean="0"/>
              <a:t>Checks are machine-decidable</a:t>
            </a:r>
          </a:p>
          <a:p>
            <a:endParaRPr lang="en-CA" sz="2400" dirty="0"/>
          </a:p>
          <a:p>
            <a:r>
              <a:rPr lang="en-CA" sz="2400" dirty="0" smtClean="0"/>
              <a:t>Testing </a:t>
            </a:r>
            <a:r>
              <a:rPr lang="en-CA" sz="2400" dirty="0"/>
              <a:t>is a process of exploration, discovery, investigation, and </a:t>
            </a:r>
            <a:r>
              <a:rPr lang="en-CA" sz="2400" dirty="0" smtClean="0"/>
              <a:t>learning</a:t>
            </a:r>
          </a:p>
          <a:p>
            <a:r>
              <a:rPr lang="en-CA" sz="2400" dirty="0" smtClean="0"/>
              <a:t>Testing requires sapience</a:t>
            </a:r>
          </a:p>
          <a:p>
            <a:r>
              <a:rPr lang="en-CA" sz="2400" dirty="0" smtClean="0"/>
              <a:t>Testing might </a:t>
            </a:r>
            <a:r>
              <a:rPr lang="en-CA" sz="2400" i="1" dirty="0" smtClean="0"/>
              <a:t>contain</a:t>
            </a:r>
            <a:r>
              <a:rPr lang="en-CA" sz="2400" dirty="0" smtClean="0"/>
              <a:t> checking, but is not checking</a:t>
            </a:r>
          </a:p>
          <a:p>
            <a:endParaRPr lang="en-CA" sz="2400" dirty="0"/>
          </a:p>
          <a:p>
            <a:r>
              <a:rPr lang="en-CA" sz="2400" dirty="0" smtClean="0"/>
              <a:t>See “</a:t>
            </a:r>
            <a:r>
              <a:rPr lang="en-US" sz="2400" dirty="0"/>
              <a:t>Testing vs. Checking</a:t>
            </a:r>
            <a:r>
              <a:rPr lang="en-US" sz="2400" dirty="0" smtClean="0"/>
              <a:t>”, Michael </a:t>
            </a:r>
            <a:r>
              <a:rPr lang="en-US" sz="2400" dirty="0" err="1" smtClean="0"/>
              <a:t>Bolton:</a:t>
            </a:r>
            <a:r>
              <a:rPr lang="en-US" sz="2400" dirty="0" err="1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://www.developsense.com/blog/2009/08/testing-vs-checking</a:t>
            </a:r>
            <a:r>
              <a:rPr lang="en-US" sz="2400" dirty="0" smtClean="0">
                <a:hlinkClick r:id="rId2"/>
              </a:rPr>
              <a:t>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Testing vs. Checking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3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5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/>
          <a:lstStyle/>
          <a:p>
            <a:pPr marL="174625" indent="-174625"/>
            <a:r>
              <a:rPr lang="en-CA" sz="2400" dirty="0" smtClean="0"/>
              <a:t>Any change to software introduces the risk that previously working features are compromised, i.e. that the software “regresses”</a:t>
            </a:r>
          </a:p>
          <a:p>
            <a:pPr marL="174625" indent="-174625"/>
            <a:r>
              <a:rPr lang="en-CA" sz="2400" dirty="0" smtClean="0"/>
              <a:t>In order to mitigate this risk, regression tests are run: tests are re-executed after a change in order to detect change</a:t>
            </a:r>
          </a:p>
          <a:p>
            <a:pPr marL="174625" indent="-174625"/>
            <a:r>
              <a:rPr lang="en-CA" sz="2400" dirty="0" smtClean="0"/>
              <a:t>Therefore, the “repeatability” </a:t>
            </a:r>
            <a:r>
              <a:rPr lang="en-CA" sz="2400" dirty="0"/>
              <a:t>is often cited as a </a:t>
            </a:r>
            <a:r>
              <a:rPr lang="en-CA" sz="2400" dirty="0" smtClean="0"/>
              <a:t>desirable trait of tests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Repeatability 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3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Repeatability 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39552" y="2204864"/>
            <a:ext cx="8458200" cy="457200"/>
          </a:xfrm>
        </p:spPr>
        <p:txBody>
          <a:bodyPr>
            <a:noAutofit/>
          </a:bodyPr>
          <a:lstStyle/>
          <a:p>
            <a:pPr marL="174625" indent="-174625" eaLnBrk="1" hangingPunct="1"/>
            <a:r>
              <a:rPr lang="en-US" sz="2400" dirty="0" smtClean="0"/>
              <a:t>“Every method you use to prevent or find bugs leaves a residue of subtler bugs against which those methods are ineffective“       – Boris Beizer</a:t>
            </a:r>
          </a:p>
          <a:p>
            <a:pPr marL="174625" indent="-174625" eaLnBrk="1" hangingPunct="1">
              <a:buNone/>
            </a:pPr>
            <a:endParaRPr lang="en-CA" sz="2400" dirty="0" smtClean="0"/>
          </a:p>
          <a:p>
            <a:pPr marL="174625" indent="-174625" eaLnBrk="1" hangingPunct="1"/>
            <a:endParaRPr lang="en-CA" sz="2400" dirty="0" smtClean="0"/>
          </a:p>
          <a:p>
            <a:pPr marL="174625" indent="-174625" eaLnBrk="1" hangingPunct="1"/>
            <a:endParaRPr lang="en-CA" sz="2400" dirty="0" smtClean="0"/>
          </a:p>
          <a:p>
            <a:pPr marL="517525" lvl="1" indent="-174625" eaLnBrk="1" hangingPunct="1"/>
            <a:endParaRPr lang="en-CA" sz="2400" dirty="0" smtClean="0"/>
          </a:p>
          <a:p>
            <a:pPr marL="174625" indent="-174625" eaLnBrk="1" hangingPunct="1"/>
            <a:endParaRPr lang="en-CA" sz="2400" dirty="0" smtClean="0"/>
          </a:p>
          <a:p>
            <a:pPr marL="517525" lvl="1" indent="-174625" eaLnBrk="1" hangingPunct="1">
              <a:buNone/>
            </a:pPr>
            <a:endParaRPr lang="en-CA" sz="2400" dirty="0" smtClean="0"/>
          </a:p>
          <a:p>
            <a:pPr marL="517525" lvl="1" indent="-174625" eaLnBrk="1" hangingPunct="1"/>
            <a:endParaRPr lang="en-CA" sz="2400" dirty="0" smtClean="0"/>
          </a:p>
          <a:p>
            <a:pPr marL="517525" lvl="1" indent="-174625" eaLnBrk="1" hangingPunct="1"/>
            <a:endParaRPr lang="en-CA" sz="2400" dirty="0" smtClean="0"/>
          </a:p>
          <a:p>
            <a:pPr marL="174625" indent="-174625" eaLnBrk="1" hangingPunct="1">
              <a:buNone/>
            </a:pPr>
            <a:endParaRPr lang="en-CA" sz="2400" dirty="0" smtClean="0"/>
          </a:p>
          <a:p>
            <a:pPr marL="517525" lvl="1" indent="-174625" eaLnBrk="1" hangingPunct="1"/>
            <a:endParaRPr lang="en-CA" sz="2400" b="1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31840" y="3429000"/>
            <a:ext cx="54166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exhaustive testing</a:t>
            </a:r>
            <a:r>
              <a:rPr kumimoji="0" lang="en-CA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impossible, even the largest test pack will miss bugs:</a:t>
            </a:r>
          </a:p>
          <a:p>
            <a:pPr marL="631825" lvl="1" indent="-17462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80000"/>
              <a:buFontTx/>
              <a:buChar char="•"/>
              <a:defRPr/>
            </a:pPr>
            <a:r>
              <a:rPr lang="en-CA" sz="2000" kern="0" baseline="0" dirty="0" smtClean="0">
                <a:latin typeface="+mn-lt"/>
              </a:rPr>
              <a:t>Running</a:t>
            </a:r>
            <a:r>
              <a:rPr lang="en-CA" sz="2000" kern="0" dirty="0" smtClean="0">
                <a:latin typeface="+mn-lt"/>
              </a:rPr>
              <a:t> the same tests over and over will continue to miss the same bugs</a:t>
            </a:r>
          </a:p>
          <a:p>
            <a:pPr marL="631825" lvl="1" indent="-17462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80000"/>
              <a:buFontTx/>
              <a:buChar char="•"/>
              <a:defRPr/>
            </a:pPr>
            <a:r>
              <a:rPr lang="en-CA" sz="2000" kern="0" dirty="0" smtClean="0">
                <a:latin typeface="+mn-lt"/>
              </a:rPr>
              <a:t>This is a major downside to “repeatable” regression tests</a:t>
            </a: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1825" lvl="1" indent="-17462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80000"/>
              <a:buFontTx/>
              <a:buChar char="•"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indent="-17462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80000"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9552" y="5780112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r>
              <a:rPr lang="en-CA" sz="2400" kern="0" dirty="0" smtClean="0">
                <a:latin typeface="+mn-lt"/>
              </a:rPr>
              <a:t>Only by varying the tests performed will the missed bugs be found</a:t>
            </a: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r>
              <a:rPr lang="en-CA" sz="2400" kern="0" dirty="0" smtClean="0"/>
              <a:t>Don’t confuse </a:t>
            </a:r>
            <a:r>
              <a:rPr lang="en-CA" sz="2400" i="1" kern="0" dirty="0" smtClean="0"/>
              <a:t>repeatability</a:t>
            </a:r>
            <a:r>
              <a:rPr lang="en-CA" sz="2400" kern="0" dirty="0" smtClean="0"/>
              <a:t> and </a:t>
            </a:r>
            <a:r>
              <a:rPr lang="en-CA" sz="2400" i="1" kern="0" dirty="0" smtClean="0"/>
              <a:t>reproducibility</a:t>
            </a: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3548" y="3471292"/>
            <a:ext cx="2400300" cy="2171700"/>
            <a:chOff x="342900" y="2743200"/>
            <a:chExt cx="2400300" cy="1485900"/>
          </a:xfrm>
        </p:grpSpPr>
        <p:sp>
          <p:nvSpPr>
            <p:cNvPr id="11" name="Rectangle 10"/>
            <p:cNvSpPr/>
            <p:nvPr/>
          </p:nvSpPr>
          <p:spPr>
            <a:xfrm>
              <a:off x="342900" y="2743200"/>
              <a:ext cx="2400300" cy="1485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114300" y="3314700"/>
              <a:ext cx="14859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571500" y="3314700"/>
              <a:ext cx="14859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1028700" y="3314700"/>
              <a:ext cx="14859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1485900" y="3314700"/>
              <a:ext cx="14859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7200" y="2857500"/>
              <a:ext cx="278943" cy="231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x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400" y="3657600"/>
              <a:ext cx="278943" cy="231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x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0" y="3886200"/>
              <a:ext cx="278943" cy="231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x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4500" y="2971800"/>
              <a:ext cx="278943" cy="231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x</a:t>
              </a:r>
              <a:endParaRPr lang="en-GB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00300" y="3298195"/>
              <a:ext cx="278943" cy="231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x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22686" y="3167390"/>
              <a:ext cx="278943" cy="231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x</a:t>
              </a:r>
              <a:endParaRPr lang="en-GB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19064" y="3812874"/>
              <a:ext cx="278943" cy="231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x</a:t>
              </a:r>
              <a:endParaRPr lang="en-GB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2049" y="3886200"/>
              <a:ext cx="278943" cy="231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x</a:t>
              </a:r>
              <a:endParaRPr lang="en-GB" sz="1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619672" y="5445224"/>
            <a:ext cx="1575792" cy="1691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tabLst/>
              <a:defRPr/>
            </a:pPr>
            <a:r>
              <a:rPr lang="en-CA" sz="1100" kern="0" dirty="0" smtClean="0">
                <a:latin typeface="+mn-lt"/>
              </a:rPr>
              <a:t>Diagram from James Bach</a:t>
            </a:r>
            <a:endParaRPr kumimoji="0" lang="en-CA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endParaRPr kumimoji="0" lang="en-CA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endParaRPr kumimoji="0" lang="en-CA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endParaRPr kumimoji="0" lang="en-CA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7525" marR="0" lvl="1" indent="-1746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•"/>
              <a:tabLst/>
              <a:defRPr/>
            </a:pPr>
            <a:endParaRPr kumimoji="0" lang="en-CA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91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/>
          <a:lstStyle/>
          <a:p>
            <a:pPr marL="174625" indent="-174625"/>
            <a:r>
              <a:rPr lang="en-CA" sz="2400" dirty="0" smtClean="0"/>
              <a:t>First we’ll build on the themes of the previous lecture, and discuss factors that may influence your test strategy</a:t>
            </a:r>
          </a:p>
          <a:p>
            <a:pPr marL="174625" indent="-174625"/>
            <a:r>
              <a:rPr lang="en-CA" sz="2400" dirty="0" smtClean="0"/>
              <a:t>We’ll put some of that into practice in a group exercise before discussing some common process models</a:t>
            </a:r>
          </a:p>
          <a:p>
            <a:pPr marL="174625" indent="-174625"/>
            <a:r>
              <a:rPr lang="en-CA" sz="2400" dirty="0" smtClean="0"/>
              <a:t>Then we’ll round off the lecture by looking at some controversies in the field: the testing profession is far from agreed on many items, and it is worth having an understanding of some of the key arguments</a:t>
            </a:r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Introduction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6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CA" sz="2400" dirty="0" smtClean="0"/>
              <a:t>Traditional approaches to testing involve writing step by step scripts in advance of test execution </a:t>
            </a:r>
            <a:endParaRPr lang="en-CA" sz="2400" dirty="0"/>
          </a:p>
          <a:p>
            <a:pPr marL="174625" indent="-174625"/>
            <a:r>
              <a:rPr lang="en-CA" sz="2400" dirty="0" smtClean="0"/>
              <a:t>Benefits that are often cited for doing so include:</a:t>
            </a:r>
          </a:p>
          <a:p>
            <a:pPr marL="574675" lvl="1" indent="-174625"/>
            <a:r>
              <a:rPr lang="en-CA" sz="2000" dirty="0" smtClean="0"/>
              <a:t>Preparing tests in advance make testing easier to manage</a:t>
            </a:r>
          </a:p>
          <a:p>
            <a:pPr marL="574675" lvl="1" indent="-174625"/>
            <a:r>
              <a:rPr lang="en-CA" sz="2000" dirty="0" smtClean="0"/>
              <a:t>Scripts ensure that tests can be repeated precisely every time they are executed</a:t>
            </a:r>
          </a:p>
          <a:p>
            <a:pPr marL="574675" lvl="1" indent="-174625"/>
            <a:r>
              <a:rPr lang="en-CA" sz="2000" dirty="0" smtClean="0"/>
              <a:t>Less experienced testers can learn the software</a:t>
            </a:r>
          </a:p>
          <a:p>
            <a:pPr marL="574675" lvl="1" indent="-174625"/>
            <a:r>
              <a:rPr lang="en-CA" sz="2000" dirty="0" smtClean="0"/>
              <a:t>Less experienced testers can still be productive, so tests can be given to cheaper testers - or outsourced to testers in cheaper locations</a:t>
            </a:r>
          </a:p>
          <a:p>
            <a:pPr marL="574675" lvl="1" indent="-174625"/>
            <a:r>
              <a:rPr lang="en-CA" sz="2000" dirty="0" smtClean="0"/>
              <a:t>Tests can be reviewed by other stakeholders on the project</a:t>
            </a:r>
          </a:p>
          <a:p>
            <a:pPr marL="174625" indent="-174625"/>
            <a:r>
              <a:rPr lang="en-CA" sz="2400" dirty="0" smtClean="0"/>
              <a:t>Let’s look at these claims…</a:t>
            </a:r>
          </a:p>
          <a:p>
            <a:pPr marL="574675" lvl="1" indent="-174625"/>
            <a:endParaRPr lang="en-CA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Scripting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9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536330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Preparing </a:t>
            </a:r>
            <a:r>
              <a:rPr lang="en-CA" sz="2400" dirty="0"/>
              <a:t>tests in advance make testing easier to </a:t>
            </a:r>
            <a:r>
              <a:rPr lang="en-CA" sz="2400" dirty="0" smtClean="0"/>
              <a:t>manage</a:t>
            </a:r>
          </a:p>
          <a:p>
            <a:pPr marL="574675" lvl="1" indent="-174625"/>
            <a:r>
              <a:rPr lang="en-CA" sz="2000" dirty="0" smtClean="0"/>
              <a:t>Testing is learning: learning is an exploratory, iterative, </a:t>
            </a:r>
            <a:r>
              <a:rPr lang="en-CA" sz="2000" dirty="0" smtClean="0"/>
              <a:t>process</a:t>
            </a:r>
          </a:p>
          <a:p>
            <a:pPr marL="574675" lvl="1" indent="-174625"/>
            <a:r>
              <a:rPr lang="en-CA" sz="2000" dirty="0" smtClean="0"/>
              <a:t>Imagine asking a detective to script his questions before interviewing a suspect – how much do you think the detective would learn?</a:t>
            </a:r>
          </a:p>
          <a:p>
            <a:pPr marL="574675" lvl="1" indent="-174625"/>
            <a:endParaRPr lang="en-CA" sz="2000" dirty="0" smtClean="0"/>
          </a:p>
          <a:p>
            <a:pPr marL="174625" indent="-174625"/>
            <a:r>
              <a:rPr lang="en-CA" sz="2400" dirty="0" smtClean="0"/>
              <a:t>Scripts ensure that tests can be repeated precisely every time they are executed</a:t>
            </a:r>
          </a:p>
          <a:p>
            <a:pPr marL="574675" lvl="1" indent="-174625"/>
            <a:r>
              <a:rPr lang="en-CA" sz="2000" dirty="0" smtClean="0"/>
              <a:t>We’ve already discussed </a:t>
            </a:r>
            <a:r>
              <a:rPr lang="en-CA" sz="2000" dirty="0" smtClean="0"/>
              <a:t>repeatability</a:t>
            </a:r>
          </a:p>
          <a:p>
            <a:pPr marL="574675" lvl="1" indent="-174625"/>
            <a:r>
              <a:rPr lang="en-CA" sz="2000" dirty="0" smtClean="0"/>
              <a:t>Can we really script with this level of precision? Can we really specify every condition?</a:t>
            </a:r>
            <a:endParaRPr lang="en-CA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Scripting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0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536330"/>
          </a:xfrm>
        </p:spPr>
        <p:txBody>
          <a:bodyPr>
            <a:normAutofit fontScale="92500"/>
          </a:bodyPr>
          <a:lstStyle/>
          <a:p>
            <a:pPr marL="174625" indent="-174625"/>
            <a:r>
              <a:rPr lang="en-CA" sz="2400" dirty="0" smtClean="0"/>
              <a:t>Less </a:t>
            </a:r>
            <a:r>
              <a:rPr lang="en-CA" sz="2400" dirty="0" smtClean="0"/>
              <a:t>experienced testers can learn the software</a:t>
            </a:r>
          </a:p>
          <a:p>
            <a:pPr marL="574675" lvl="1" indent="-174625"/>
            <a:r>
              <a:rPr lang="en-CA" sz="2000" dirty="0" smtClean="0"/>
              <a:t>Following a script is an ineffective way to </a:t>
            </a:r>
            <a:r>
              <a:rPr lang="en-CA" sz="2000" dirty="0" smtClean="0"/>
              <a:t>learn</a:t>
            </a:r>
          </a:p>
          <a:p>
            <a:pPr marL="574675" lvl="1" indent="-174625"/>
            <a:r>
              <a:rPr lang="en-CA" sz="2000" dirty="0" smtClean="0"/>
              <a:t>Ever used a GPS to navigate? How well did you learn the route?</a:t>
            </a:r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r>
              <a:rPr lang="en-CA" sz="2400" dirty="0" smtClean="0"/>
              <a:t>Less </a:t>
            </a:r>
            <a:r>
              <a:rPr lang="en-CA" sz="2400" dirty="0"/>
              <a:t>experienced testers can still be productive, so tests can be given to cheaper testers - or outsourced to testers in cheaper locations</a:t>
            </a:r>
          </a:p>
          <a:p>
            <a:pPr marL="574675" lvl="1" indent="-174625"/>
            <a:r>
              <a:rPr lang="en-CA" sz="2000" dirty="0" smtClean="0"/>
              <a:t>Scripts can significantly constrain a tester’s insight </a:t>
            </a:r>
            <a:r>
              <a:rPr lang="en-CA" sz="2000" dirty="0" smtClean="0"/>
              <a:t>(</a:t>
            </a:r>
            <a:r>
              <a:rPr lang="en-CA" sz="2000" dirty="0" smtClean="0">
                <a:hlinkClick r:id="rId2"/>
              </a:rPr>
              <a:t>inattentional </a:t>
            </a:r>
            <a:r>
              <a:rPr lang="en-CA" sz="2000" dirty="0" smtClean="0">
                <a:hlinkClick r:id="rId2"/>
              </a:rPr>
              <a:t>blindness</a:t>
            </a:r>
            <a:r>
              <a:rPr lang="en-CA" sz="2000" dirty="0" smtClean="0"/>
              <a:t>)</a:t>
            </a:r>
          </a:p>
          <a:p>
            <a:pPr marL="574675" lvl="1" indent="-174625"/>
            <a:endParaRPr lang="en-CA" dirty="0" smtClean="0"/>
          </a:p>
          <a:p>
            <a:pPr marL="174625" indent="-174625"/>
            <a:r>
              <a:rPr lang="en-CA" sz="2400" dirty="0" smtClean="0"/>
              <a:t>Tests can be reviewed by other stakeholders on the project</a:t>
            </a:r>
          </a:p>
          <a:p>
            <a:pPr marL="574675" lvl="1" indent="-174625"/>
            <a:r>
              <a:rPr lang="en-CA" sz="2000" dirty="0" smtClean="0"/>
              <a:t>Detailed scripts tend to be less conducive to review than checklists or visual representations</a:t>
            </a:r>
            <a:endParaRPr lang="en-CA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Scripting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3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0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/>
          <a:lstStyle/>
          <a:p>
            <a:pPr marL="174625" indent="-174625"/>
            <a:r>
              <a:rPr lang="en-CA" sz="2400" dirty="0" smtClean="0"/>
              <a:t>Agile development </a:t>
            </a:r>
            <a:r>
              <a:rPr lang="en-CA" sz="2400" dirty="0" smtClean="0"/>
              <a:t>has helped to bring test </a:t>
            </a:r>
            <a:r>
              <a:rPr lang="en-CA" sz="2400" dirty="0" smtClean="0"/>
              <a:t>automation into the mainstream</a:t>
            </a:r>
          </a:p>
          <a:p>
            <a:pPr marL="174625" indent="-174625"/>
            <a:r>
              <a:rPr lang="en-CA" sz="2400" dirty="0" smtClean="0"/>
              <a:t>Practices such as Test Driven Development (TDD), Behaviour Driven Development (BDD), Acceptance Test Driven Development (ATDD) are gaining widespread popularity</a:t>
            </a:r>
          </a:p>
          <a:p>
            <a:pPr marL="174625" indent="-174625"/>
            <a:r>
              <a:rPr lang="en-CA" sz="2400" dirty="0" smtClean="0"/>
              <a:t>Many projects and organizations (e.g. eBay, in the US) are setting goals to automate ALL </a:t>
            </a:r>
            <a:r>
              <a:rPr lang="en-CA" sz="2400" dirty="0" smtClean="0"/>
              <a:t>testing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r>
              <a:rPr lang="en-CA" sz="2400" dirty="0" smtClean="0"/>
              <a:t>But…</a:t>
            </a:r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Automation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1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Not all tests or testing tasks </a:t>
            </a:r>
            <a:r>
              <a:rPr lang="en-CA" sz="2400" i="1" dirty="0" smtClean="0"/>
              <a:t>can</a:t>
            </a:r>
            <a:r>
              <a:rPr lang="en-CA" sz="2400" dirty="0" smtClean="0"/>
              <a:t> be automated</a:t>
            </a:r>
          </a:p>
          <a:p>
            <a:pPr marL="574675" lvl="1" indent="-174625"/>
            <a:r>
              <a:rPr lang="en-CA" sz="2000" dirty="0" smtClean="0"/>
              <a:t>Can you automate judgement</a:t>
            </a:r>
            <a:r>
              <a:rPr lang="en-CA" sz="2000" dirty="0" smtClean="0"/>
              <a:t>? Insight? </a:t>
            </a:r>
            <a:endParaRPr lang="en-CA" sz="2000" dirty="0" smtClean="0"/>
          </a:p>
          <a:p>
            <a:pPr marL="174625" indent="-174625"/>
            <a:r>
              <a:rPr lang="en-CA" sz="2400" dirty="0" smtClean="0"/>
              <a:t>Automated tests can only “notice” the things they have been programmed to notice (inattentional blindness in extremis</a:t>
            </a:r>
            <a:r>
              <a:rPr lang="en-CA" sz="2400" dirty="0" smtClean="0"/>
              <a:t>)</a:t>
            </a:r>
            <a:endParaRPr lang="en-CA" sz="2400" dirty="0" smtClean="0"/>
          </a:p>
          <a:p>
            <a:pPr marL="174625" indent="-174625"/>
            <a:r>
              <a:rPr lang="en-CA" sz="2400" dirty="0" smtClean="0"/>
              <a:t>Automated tests, like scripts, must be prepared in advance: this introduces inertia to reacting to change or new information</a:t>
            </a:r>
          </a:p>
          <a:p>
            <a:pPr marL="0" indent="0">
              <a:buNone/>
            </a:pPr>
            <a:r>
              <a:rPr lang="en-CA" sz="2400" dirty="0" smtClean="0"/>
              <a:t>	</a:t>
            </a:r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Automation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9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/>
          <a:lstStyle/>
          <a:p>
            <a:pPr marL="174625" indent="-174625"/>
            <a:r>
              <a:rPr lang="en-CA" sz="2400" dirty="0" smtClean="0"/>
              <a:t>Many organizations place a heavy emphasis on test documentation</a:t>
            </a:r>
          </a:p>
          <a:p>
            <a:pPr marL="174625" indent="-174625"/>
            <a:r>
              <a:rPr lang="en-CA" sz="2400" dirty="0" smtClean="0"/>
              <a:t>This can include:</a:t>
            </a:r>
          </a:p>
          <a:p>
            <a:pPr marL="574675" lvl="1" indent="-174625"/>
            <a:r>
              <a:rPr lang="en-CA" sz="2000" dirty="0" smtClean="0"/>
              <a:t>Test Strategy</a:t>
            </a:r>
          </a:p>
          <a:p>
            <a:pPr marL="574675" lvl="1" indent="-174625"/>
            <a:r>
              <a:rPr lang="en-CA" sz="2000" dirty="0" smtClean="0"/>
              <a:t>Test Plan</a:t>
            </a:r>
          </a:p>
          <a:p>
            <a:pPr marL="574675" lvl="1" indent="-174625"/>
            <a:r>
              <a:rPr lang="en-CA" sz="2000" dirty="0" smtClean="0"/>
              <a:t>Test Cases, Test Scripts</a:t>
            </a:r>
          </a:p>
          <a:p>
            <a:pPr marL="574675" lvl="1" indent="-174625"/>
            <a:r>
              <a:rPr lang="en-CA" sz="2000" dirty="0" smtClean="0"/>
              <a:t>Bug Reports</a:t>
            </a:r>
          </a:p>
          <a:p>
            <a:pPr marL="574675" lvl="1" indent="-174625"/>
            <a:r>
              <a:rPr lang="en-CA" sz="2000" dirty="0" smtClean="0"/>
              <a:t>Test Completion Reports</a:t>
            </a:r>
            <a:endParaRPr lang="en-CA" sz="8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Test Documentation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2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 fontScale="92500" lnSpcReduction="20000"/>
          </a:bodyPr>
          <a:lstStyle/>
          <a:p>
            <a:pPr marL="174625" indent="-174625"/>
            <a:r>
              <a:rPr lang="en-CA" sz="2400" dirty="0" smtClean="0"/>
              <a:t>Testing is </a:t>
            </a:r>
            <a:r>
              <a:rPr lang="en-CA" sz="2400" i="1" dirty="0" smtClean="0"/>
              <a:t>not</a:t>
            </a:r>
            <a:r>
              <a:rPr lang="en-CA" sz="2400" dirty="0" smtClean="0"/>
              <a:t> the documentation</a:t>
            </a:r>
          </a:p>
          <a:p>
            <a:pPr marL="174625" indent="-174625"/>
            <a:r>
              <a:rPr lang="en-CA" sz="2400" dirty="0" smtClean="0"/>
              <a:t>Documentation does not directly contribute to the generation of information, though it can play a part in its communication</a:t>
            </a:r>
          </a:p>
          <a:p>
            <a:pPr marL="174625" indent="-174625"/>
            <a:r>
              <a:rPr lang="en-CA" sz="2400" dirty="0" smtClean="0"/>
              <a:t>Time spent on activities that do not contribute to the generation of information represent an opportunity cost in terms of test coverage – and can reduce the overall value of the testing</a:t>
            </a:r>
          </a:p>
          <a:p>
            <a:pPr marL="574675" lvl="1" indent="-174625"/>
            <a:r>
              <a:rPr lang="en-CA" sz="2000" dirty="0" smtClean="0"/>
              <a:t>The Agile and Lean movements have contributed to understanding this trade-off</a:t>
            </a:r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r>
              <a:rPr lang="en-CA" sz="2400" dirty="0" smtClean="0"/>
              <a:t>Many light-weight approaches, such as mind-map based test plans, are beginning to emerge</a:t>
            </a:r>
          </a:p>
          <a:p>
            <a:pPr marL="174625" indent="-174625"/>
            <a:r>
              <a:rPr lang="en-CA" sz="2400" dirty="0" smtClean="0"/>
              <a:t>Sometimes documentation </a:t>
            </a:r>
            <a:r>
              <a:rPr lang="en-CA" sz="2400" i="1" dirty="0" smtClean="0"/>
              <a:t>may</a:t>
            </a:r>
            <a:r>
              <a:rPr lang="en-CA" sz="2400" dirty="0" smtClean="0"/>
              <a:t> be required to comply with regulatory requirements</a:t>
            </a:r>
            <a:endParaRPr lang="en-CA" sz="8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Test Documentation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/>
          <a:lstStyle/>
          <a:p>
            <a:pPr marL="174625" indent="-174625"/>
            <a:r>
              <a:rPr lang="en-CA" sz="2400" dirty="0" smtClean="0"/>
              <a:t>Software testing often makes use of a wide variety of metrics, e.g.:</a:t>
            </a:r>
          </a:p>
          <a:p>
            <a:pPr marL="574675" lvl="1" indent="-174625"/>
            <a:r>
              <a:rPr lang="en-CA" sz="2000" dirty="0" smtClean="0"/>
              <a:t>Test pass / fail ratios</a:t>
            </a:r>
          </a:p>
          <a:p>
            <a:pPr marL="574675" lvl="1" indent="-174625"/>
            <a:r>
              <a:rPr lang="en-CA" sz="2000" dirty="0" smtClean="0"/>
              <a:t>Bug arrival rates</a:t>
            </a:r>
          </a:p>
          <a:p>
            <a:pPr marL="574675" lvl="1" indent="-174625"/>
            <a:r>
              <a:rPr lang="en-CA" sz="2000" dirty="0" smtClean="0"/>
              <a:t>Bug detection effectiveness</a:t>
            </a:r>
          </a:p>
          <a:p>
            <a:pPr marL="574675" lvl="1" indent="-174625"/>
            <a:r>
              <a:rPr lang="en-CA" sz="2000" dirty="0" smtClean="0"/>
              <a:t>Bugs per KLOC (kilo lines of code)</a:t>
            </a:r>
          </a:p>
          <a:p>
            <a:pPr marL="574675" lvl="1" indent="-174625"/>
            <a:r>
              <a:rPr lang="en-CA" sz="2000" dirty="0" smtClean="0"/>
              <a:t>Etc.</a:t>
            </a:r>
          </a:p>
          <a:p>
            <a:pPr marL="174625" indent="-174625"/>
            <a:endParaRPr lang="en-CA" sz="12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Metrics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84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 fontScale="92500" lnSpcReduction="20000"/>
          </a:bodyPr>
          <a:lstStyle/>
          <a:p>
            <a:pPr marL="174625" indent="-174625"/>
            <a:r>
              <a:rPr lang="en-CA" sz="2400" dirty="0" smtClean="0"/>
              <a:t>Most common measurements commit reification error (treating a construct as an objective, countable, phenomena)</a:t>
            </a:r>
          </a:p>
          <a:p>
            <a:pPr marL="174625" indent="-174625"/>
            <a:r>
              <a:rPr lang="en-CA" sz="2400" dirty="0" smtClean="0"/>
              <a:t>Thought exercise: </a:t>
            </a:r>
            <a:r>
              <a:rPr lang="en-CA" sz="2000" dirty="0" smtClean="0"/>
              <a:t>80% of the tests passed</a:t>
            </a:r>
          </a:p>
          <a:p>
            <a:pPr marL="574675" lvl="1" indent="-174625"/>
            <a:r>
              <a:rPr lang="en-CA" sz="2000" dirty="0" smtClean="0"/>
              <a:t>What does this mean?</a:t>
            </a:r>
          </a:p>
          <a:p>
            <a:pPr marL="574675" lvl="1" indent="-174625"/>
            <a:r>
              <a:rPr lang="en-CA" sz="2000" dirty="0" smtClean="0"/>
              <a:t>Which tests failed?</a:t>
            </a:r>
          </a:p>
          <a:p>
            <a:pPr marL="574675" lvl="1" indent="-174625"/>
            <a:r>
              <a:rPr lang="en-CA" sz="2000" dirty="0" smtClean="0"/>
              <a:t>How did they fail?</a:t>
            </a:r>
          </a:p>
          <a:p>
            <a:pPr marL="574675" lvl="1" indent="-174625"/>
            <a:r>
              <a:rPr lang="en-CA" sz="2000" dirty="0" smtClean="0"/>
              <a:t>What does “fail” mean anyway?</a:t>
            </a:r>
          </a:p>
          <a:p>
            <a:pPr marL="574675" lvl="1" indent="-174625"/>
            <a:r>
              <a:rPr lang="en-CA" sz="2000" dirty="0" smtClean="0"/>
              <a:t>Were the tests any good any way?</a:t>
            </a:r>
          </a:p>
          <a:p>
            <a:pPr marL="574675" lvl="1" indent="-174625"/>
            <a:r>
              <a:rPr lang="en-CA" sz="2000" dirty="0" smtClean="0"/>
              <a:t>What tests haven’t been executed – or even thought of?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r>
              <a:rPr lang="en-CA" sz="2400" dirty="0" smtClean="0"/>
              <a:t>“</a:t>
            </a:r>
            <a:r>
              <a:rPr lang="en-US" sz="2400" dirty="0" smtClean="0"/>
              <a:t>Not </a:t>
            </a:r>
            <a:r>
              <a:rPr lang="en-US" sz="2400" dirty="0"/>
              <a:t>everything that counts can </a:t>
            </a:r>
            <a:r>
              <a:rPr lang="en-US" sz="2400" dirty="0" smtClean="0"/>
              <a:t>be counted</a:t>
            </a:r>
            <a:r>
              <a:rPr lang="en-US" sz="2400" dirty="0"/>
              <a:t>, and not everything </a:t>
            </a:r>
            <a:r>
              <a:rPr lang="en-US" sz="2400" dirty="0" smtClean="0"/>
              <a:t>that can </a:t>
            </a:r>
            <a:r>
              <a:rPr lang="en-US" sz="2400" dirty="0"/>
              <a:t>be counted </a:t>
            </a:r>
            <a:r>
              <a:rPr lang="en-US" sz="2400" dirty="0" smtClean="0"/>
              <a:t>counts” - Einstein</a:t>
            </a:r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Controversies: Metrics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0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Determining a suitable test strategy can be something of an art form</a:t>
            </a:r>
          </a:p>
          <a:p>
            <a:pPr marL="174625" indent="-174625"/>
            <a:r>
              <a:rPr lang="en-CA" sz="2400" dirty="0" smtClean="0"/>
              <a:t>Process models might offer </a:t>
            </a:r>
            <a:r>
              <a:rPr lang="en-CA" sz="2400" i="1" dirty="0" smtClean="0"/>
              <a:t>some</a:t>
            </a:r>
            <a:r>
              <a:rPr lang="en-CA" sz="2400" dirty="0" smtClean="0"/>
              <a:t> help but can introduce unnecessary constraints to your thinking</a:t>
            </a:r>
          </a:p>
          <a:p>
            <a:pPr marL="174625" indent="-174625"/>
            <a:r>
              <a:rPr lang="en-CA" sz="2400" dirty="0" smtClean="0"/>
              <a:t>There are multiple – and fundamental – disagreements amongst both academics and practitioners as to how to approach testing</a:t>
            </a:r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Summary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4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 fontScale="85000" lnSpcReduction="20000"/>
          </a:bodyPr>
          <a:lstStyle/>
          <a:p>
            <a:pPr marL="174625" indent="-174625"/>
            <a:r>
              <a:rPr lang="en-CA" sz="3100" dirty="0" smtClean="0"/>
              <a:t>Remember, the mission of testing will vary depending on context:</a:t>
            </a:r>
          </a:p>
          <a:p>
            <a:pPr marL="574675" lvl="1" indent="-174625"/>
            <a:r>
              <a:rPr lang="en-CA" sz="2600" dirty="0" smtClean="0"/>
              <a:t>Find </a:t>
            </a:r>
            <a:r>
              <a:rPr lang="en-CA" sz="2600" dirty="0"/>
              <a:t>the important bugs</a:t>
            </a:r>
          </a:p>
          <a:p>
            <a:pPr marL="574675" lvl="1" indent="-174625"/>
            <a:r>
              <a:rPr lang="en-CA" sz="2600" dirty="0"/>
              <a:t>Help make release decisions</a:t>
            </a:r>
          </a:p>
          <a:p>
            <a:pPr marL="574675" lvl="1" indent="-174625"/>
            <a:r>
              <a:rPr lang="en-CA" sz="2600" dirty="0"/>
              <a:t>Identify issues and workarounds to help reduce support costs</a:t>
            </a:r>
          </a:p>
          <a:p>
            <a:pPr marL="574675" lvl="1" indent="-174625"/>
            <a:r>
              <a:rPr lang="en-CA" sz="2600" dirty="0"/>
              <a:t>Identify safe usage scenarios</a:t>
            </a:r>
          </a:p>
          <a:p>
            <a:pPr marL="574675" lvl="1" indent="-174625"/>
            <a:r>
              <a:rPr lang="en-CA" sz="2600" dirty="0"/>
              <a:t>Discover product behaviour in certain scenarios</a:t>
            </a:r>
          </a:p>
          <a:p>
            <a:pPr marL="574675" lvl="1" indent="-174625"/>
            <a:r>
              <a:rPr lang="en-CA" sz="2600" dirty="0"/>
              <a:t>Assess compliance vs. regulations, standards, specifications</a:t>
            </a:r>
          </a:p>
          <a:p>
            <a:pPr marL="574675" lvl="1" indent="-174625"/>
            <a:r>
              <a:rPr lang="en-CA" sz="2600" dirty="0"/>
              <a:t>Demonstrate compliance to reduce liability</a:t>
            </a:r>
          </a:p>
          <a:p>
            <a:pPr marL="574675" lvl="1" indent="-174625"/>
            <a:r>
              <a:rPr lang="en-CA" sz="2600" dirty="0"/>
              <a:t>Reverse engineer an existing solution</a:t>
            </a:r>
          </a:p>
          <a:p>
            <a:pPr marL="574675" lvl="1" indent="-174625"/>
            <a:r>
              <a:rPr lang="en-CA" sz="2600" dirty="0"/>
              <a:t>Etc.</a:t>
            </a:r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Context &amp; Mission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3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Preparation for Next </a:t>
            </a:r>
            <a:r>
              <a:rPr lang="en-US" sz="3200" dirty="0"/>
              <a:t>W</a:t>
            </a:r>
            <a:r>
              <a:rPr lang="en-US" sz="3200" dirty="0" smtClean="0"/>
              <a:t>eek</a:t>
            </a:r>
            <a:endParaRPr lang="en-GB" sz="3200" dirty="0"/>
          </a:p>
        </p:txBody>
      </p:sp>
      <p:pic>
        <p:nvPicPr>
          <p:cNvPr id="6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Next week we will be discussing Test Design</a:t>
            </a:r>
          </a:p>
          <a:p>
            <a:pPr marL="174625" indent="-174625"/>
            <a:r>
              <a:rPr lang="en-CA" sz="2400" dirty="0" smtClean="0"/>
              <a:t>In preparation, please watch the following videos (totalling &lt;25 minutes):</a:t>
            </a:r>
          </a:p>
          <a:p>
            <a:pPr marL="574675" lvl="1" indent="-174625"/>
            <a:r>
              <a:rPr lang="en-CA" sz="2000" dirty="0">
                <a:hlinkClick r:id="rId3"/>
              </a:rPr>
              <a:t>http://www.testingeducation.org/BBST/testdesign/</a:t>
            </a:r>
            <a:r>
              <a:rPr lang="en-CA" sz="2000" dirty="0" smtClean="0">
                <a:hlinkClick r:id="rId3"/>
              </a:rPr>
              <a:t>testdesign1d.mp4</a:t>
            </a:r>
            <a:endParaRPr lang="en-CA" sz="2000" dirty="0" smtClean="0"/>
          </a:p>
          <a:p>
            <a:pPr marL="574675" lvl="1" indent="-174625"/>
            <a:r>
              <a:rPr lang="en-CA" sz="2000" dirty="0">
                <a:hlinkClick r:id="rId4"/>
              </a:rPr>
              <a:t>http://www.testingeducation.org/BBST/testdesign/</a:t>
            </a:r>
            <a:r>
              <a:rPr lang="en-CA" sz="2000" dirty="0" smtClean="0">
                <a:hlinkClick r:id="rId4"/>
              </a:rPr>
              <a:t>testdesign1e.mp4</a:t>
            </a:r>
            <a:endParaRPr lang="en-CA" sz="2000" dirty="0" smtClean="0"/>
          </a:p>
          <a:p>
            <a:pPr marL="574675" lvl="1" indent="-174625"/>
            <a:r>
              <a:rPr lang="en-CA" sz="2000" dirty="0">
                <a:hlinkClick r:id="rId5"/>
              </a:rPr>
              <a:t>http://www.testingeducation.org/BBST/testdesign/</a:t>
            </a:r>
            <a:r>
              <a:rPr lang="en-CA" sz="2000" dirty="0" smtClean="0">
                <a:hlinkClick r:id="rId5"/>
              </a:rPr>
              <a:t>testdesign1f.mp4</a:t>
            </a:r>
            <a:endParaRPr lang="en-CA" sz="2000" dirty="0" smtClean="0"/>
          </a:p>
          <a:p>
            <a:pPr marL="174625" indent="-174625"/>
            <a:r>
              <a:rPr lang="en-CA" sz="2400" b="1" dirty="0" smtClean="0">
                <a:solidFill>
                  <a:srgbClr val="FF0000"/>
                </a:solidFill>
              </a:rPr>
              <a:t>Warning</a:t>
            </a:r>
            <a:r>
              <a:rPr lang="en-CA" sz="2400" dirty="0" smtClean="0">
                <a:solidFill>
                  <a:srgbClr val="FF0000"/>
                </a:solidFill>
              </a:rPr>
              <a:t>: </a:t>
            </a:r>
            <a:r>
              <a:rPr lang="en-CA" sz="2400" dirty="0" smtClean="0"/>
              <a:t>these videos provide a rapid-fire overview of </a:t>
            </a:r>
            <a:r>
              <a:rPr lang="en-CA" sz="2400" dirty="0" smtClean="0"/>
              <a:t>a </a:t>
            </a:r>
            <a:r>
              <a:rPr lang="en-CA" sz="2400" b="1" u="sng" dirty="0" smtClean="0"/>
              <a:t>LOT</a:t>
            </a:r>
            <a:r>
              <a:rPr lang="en-CA" sz="2400" dirty="0" smtClean="0"/>
              <a:t> of </a:t>
            </a:r>
            <a:r>
              <a:rPr lang="en-CA" sz="2400" dirty="0" smtClean="0"/>
              <a:t>different test techniques. The intent is to give you a flavour of the diversity of techniques: you will </a:t>
            </a:r>
            <a:r>
              <a:rPr lang="en-CA" sz="2400" b="1" u="sng" dirty="0" smtClean="0"/>
              <a:t>NOT</a:t>
            </a:r>
            <a:r>
              <a:rPr lang="en-CA" sz="2400" dirty="0" smtClean="0"/>
              <a:t> be </a:t>
            </a:r>
            <a:r>
              <a:rPr lang="en-CA" sz="2400" dirty="0" smtClean="0"/>
              <a:t>expected to absorb all of this information.</a:t>
            </a:r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78209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Reminder</a:t>
            </a:r>
            <a:endParaRPr lang="en-GB" sz="3200" dirty="0"/>
          </a:p>
        </p:txBody>
      </p:sp>
      <p:pic>
        <p:nvPicPr>
          <p:cNvPr id="6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Assignments are due in by next week</a:t>
            </a:r>
          </a:p>
          <a:p>
            <a:pPr marL="174625" indent="-174625"/>
            <a:r>
              <a:rPr lang="en-CA" sz="2400" dirty="0" smtClean="0"/>
              <a:t>This assignment will be used as the basis of group work at the next lecture</a:t>
            </a:r>
          </a:p>
          <a:p>
            <a:pPr marL="174625" indent="-174625"/>
            <a:r>
              <a:rPr lang="en-CA" sz="2400" dirty="0" smtClean="0"/>
              <a:t>Please bring a copy (electronic or otherwise) with you</a:t>
            </a:r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47074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Further Information</a:t>
            </a:r>
            <a:endParaRPr lang="en-GB" sz="3200" dirty="0"/>
          </a:p>
        </p:txBody>
      </p:sp>
      <p:pic>
        <p:nvPicPr>
          <p:cNvPr id="6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C:\Users\iain.mccowatt\AppData\Local\Microsoft\Windows\Temporary Internet Files\Content.IE5\VT1Q22EB\MC9004417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64" y="4792840"/>
            <a:ext cx="2092544" cy="20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229600" cy="46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Much of the content of this lecture has been inspired or derived from </a:t>
            </a:r>
            <a:r>
              <a:rPr lang="en-CA" sz="2400" dirty="0"/>
              <a:t>t</a:t>
            </a:r>
            <a:r>
              <a:rPr lang="en-CA" sz="2400" dirty="0" smtClean="0"/>
              <a:t>he Black Box Software Testing (BBST) series of courses by </a:t>
            </a:r>
            <a:r>
              <a:rPr lang="en-CA" sz="2400" dirty="0" err="1" smtClean="0"/>
              <a:t>Kaner</a:t>
            </a:r>
            <a:r>
              <a:rPr lang="en-CA" sz="2400" dirty="0"/>
              <a:t>, Bach and others</a:t>
            </a:r>
            <a:r>
              <a:rPr lang="en-CA" sz="2400" dirty="0" smtClean="0"/>
              <a:t>:</a:t>
            </a:r>
          </a:p>
          <a:p>
            <a:pPr marL="174625" indent="-174625"/>
            <a:r>
              <a:rPr lang="en-CA" sz="2400" dirty="0" smtClean="0"/>
              <a:t>Additional information, such as video lectures, exercises and readings are available from:</a:t>
            </a:r>
          </a:p>
          <a:p>
            <a:pPr marL="574675" lvl="1" indent="-174625"/>
            <a:r>
              <a:rPr lang="en-CA" sz="2000" dirty="0" smtClean="0">
                <a:hlinkClick r:id="rId4"/>
              </a:rPr>
              <a:t>http</a:t>
            </a:r>
            <a:r>
              <a:rPr lang="en-CA" sz="2000" dirty="0">
                <a:hlinkClick r:id="rId4"/>
              </a:rPr>
              <a:t>://</a:t>
            </a:r>
            <a:r>
              <a:rPr lang="en-CA" sz="2000" dirty="0" err="1">
                <a:hlinkClick r:id="rId4"/>
              </a:rPr>
              <a:t>www.testingeducation.org</a:t>
            </a:r>
            <a:r>
              <a:rPr lang="en-CA" sz="2000" dirty="0">
                <a:hlinkClick r:id="rId4"/>
              </a:rPr>
              <a:t>/BBST/</a:t>
            </a:r>
            <a:endParaRPr lang="en-CA" sz="2000" dirty="0" smtClean="0"/>
          </a:p>
          <a:p>
            <a:pPr marL="174625" indent="-174625"/>
            <a:endParaRPr lang="en-CA" sz="2400" dirty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55259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The kinds of information you are looking for will change during the lifecycle of a project:</a:t>
            </a:r>
          </a:p>
          <a:p>
            <a:pPr marL="574675" lvl="1" indent="-174625"/>
            <a:r>
              <a:rPr lang="en-CA" sz="2000" dirty="0" smtClean="0"/>
              <a:t>Early in testing, we might be more “sympathetic”, and test that the software can do the easy things (before we try the hard things)</a:t>
            </a:r>
          </a:p>
          <a:p>
            <a:pPr marL="574675" lvl="1" indent="-174625"/>
            <a:r>
              <a:rPr lang="en-CA" sz="2000" dirty="0" smtClean="0"/>
              <a:t>Later in testing, we might be more “aggressive”, searching for bugs that would prevent release</a:t>
            </a:r>
            <a:endParaRPr lang="en-CA" sz="20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Context &amp; Mission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2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The </a:t>
            </a:r>
            <a:r>
              <a:rPr lang="en-CA" sz="2400" dirty="0"/>
              <a:t>kinds of information you are looking for will change during the lifecycle </a:t>
            </a:r>
            <a:r>
              <a:rPr lang="en-CA" sz="2400" dirty="0" smtClean="0"/>
              <a:t>of the software product itself, e.g.:</a:t>
            </a:r>
          </a:p>
          <a:p>
            <a:pPr marL="574675" lvl="1" indent="-174625"/>
            <a:r>
              <a:rPr lang="en-CA" sz="2000" dirty="0" smtClean="0"/>
              <a:t>Prototype: Basic functionality established?</a:t>
            </a:r>
          </a:p>
          <a:p>
            <a:pPr marL="574675" lvl="1" indent="-174625"/>
            <a:r>
              <a:rPr lang="en-CA" sz="2000" dirty="0" smtClean="0"/>
              <a:t>Initial release: </a:t>
            </a:r>
            <a:r>
              <a:rPr lang="en-CA" sz="2000" dirty="0"/>
              <a:t>I</a:t>
            </a:r>
            <a:r>
              <a:rPr lang="en-CA" sz="2000" dirty="0" smtClean="0"/>
              <a:t>s it fit for production? Can it be Operationalized?</a:t>
            </a:r>
          </a:p>
          <a:p>
            <a:pPr marL="574675" lvl="1" indent="-174625"/>
            <a:r>
              <a:rPr lang="en-CA" sz="2000" dirty="0" smtClean="0"/>
              <a:t>Subsequent releases: What is the impact of the change?</a:t>
            </a:r>
          </a:p>
          <a:p>
            <a:pPr marL="574675" lvl="1" indent="-174625"/>
            <a:endParaRPr lang="en-CA" sz="2000" dirty="0"/>
          </a:p>
          <a:p>
            <a:pPr marL="174625" indent="-174625"/>
            <a:r>
              <a:rPr lang="en-CA" sz="2400" dirty="0" smtClean="0"/>
              <a:t>See </a:t>
            </a:r>
            <a:r>
              <a:rPr lang="en-CA" sz="2400" dirty="0"/>
              <a:t>“A Context-Driven Approach to Delivering Business Value”, Scott Barber</a:t>
            </a:r>
            <a:r>
              <a:rPr lang="en-CA" sz="2400" dirty="0" smtClean="0"/>
              <a:t>: </a:t>
            </a:r>
            <a:r>
              <a:rPr lang="en-CA" sz="2400" dirty="0" smtClean="0">
                <a:hlinkClick r:id="rId2"/>
              </a:rPr>
              <a:t>http</a:t>
            </a:r>
            <a:r>
              <a:rPr lang="en-CA" sz="2400" dirty="0">
                <a:hlinkClick r:id="rId2"/>
              </a:rPr>
              <a:t>://scott-barber.blogspot.ca/2012/03/context-driven-approach-to-</a:t>
            </a:r>
            <a:r>
              <a:rPr lang="en-CA" sz="2400" dirty="0" smtClean="0">
                <a:hlinkClick r:id="rId2"/>
              </a:rPr>
              <a:t>delivering.html</a:t>
            </a:r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Context &amp; Mission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3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CA" sz="2400" dirty="0" smtClean="0"/>
              <a:t>Once you’ve established your testing mission, how will you achieve it?</a:t>
            </a:r>
          </a:p>
          <a:p>
            <a:pPr marL="174625" indent="-174625"/>
            <a:endParaRPr lang="en-CA" sz="2400" dirty="0"/>
          </a:p>
          <a:p>
            <a:pPr marL="174625" indent="-174625"/>
            <a:r>
              <a:rPr lang="en-CA" sz="2400" dirty="0" smtClean="0"/>
              <a:t>Things to consider:</a:t>
            </a:r>
          </a:p>
          <a:p>
            <a:pPr marL="574675" lvl="1" indent="-174625"/>
            <a:r>
              <a:rPr lang="en-CA" sz="1800" dirty="0" smtClean="0"/>
              <a:t>Project Environment </a:t>
            </a:r>
          </a:p>
          <a:p>
            <a:pPr marL="574675" lvl="1" indent="-174625"/>
            <a:r>
              <a:rPr lang="en-CA" sz="1800" dirty="0" smtClean="0"/>
              <a:t>Product Elements</a:t>
            </a:r>
          </a:p>
          <a:p>
            <a:pPr marL="574675" lvl="1" indent="-174625"/>
            <a:r>
              <a:rPr lang="en-CA" sz="1800" dirty="0" smtClean="0"/>
              <a:t>Quality Criteria</a:t>
            </a:r>
          </a:p>
          <a:p>
            <a:pPr marL="574675" lvl="1" indent="-174625"/>
            <a:endParaRPr lang="en-CA" sz="1800" dirty="0"/>
          </a:p>
          <a:p>
            <a:pPr marL="174625" indent="-174625"/>
            <a:r>
              <a:rPr lang="en-CA" sz="2200" dirty="0" smtClean="0"/>
              <a:t>James Bach’s Heuristic Test Strategy Model can be used to guide the evaluation of these factors:</a:t>
            </a:r>
          </a:p>
          <a:p>
            <a:pPr marL="574675" lvl="1" indent="-174625"/>
            <a:r>
              <a:rPr lang="en-CA" sz="1800" dirty="0">
                <a:hlinkClick r:id="rId2"/>
              </a:rPr>
              <a:t>http://www.satisfice.com/tools/</a:t>
            </a:r>
            <a:r>
              <a:rPr lang="en-CA" sz="1800" dirty="0" smtClean="0">
                <a:hlinkClick r:id="rId2"/>
              </a:rPr>
              <a:t>htsm.pdf</a:t>
            </a:r>
            <a:endParaRPr lang="en-CA" sz="1800" dirty="0" smtClean="0"/>
          </a:p>
          <a:p>
            <a:pPr marL="574675" lvl="1" indent="-174625"/>
            <a:endParaRPr lang="en-CA" sz="1800" dirty="0"/>
          </a:p>
          <a:p>
            <a:pPr marL="574675" lvl="1" indent="-174625"/>
            <a:endParaRPr lang="en-CA" sz="18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Test Strategy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3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5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Test Strategy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HTS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136904" cy="49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US" sz="2400" dirty="0"/>
              <a:t>Exhaustive testing is impossible</a:t>
            </a:r>
          </a:p>
          <a:p>
            <a:pPr marL="174625" indent="-174625"/>
            <a:r>
              <a:rPr lang="en-US" sz="2400" dirty="0"/>
              <a:t>Testing is a </a:t>
            </a:r>
            <a:r>
              <a:rPr lang="en-US" sz="2400" dirty="0" smtClean="0"/>
              <a:t>ALWAYS sampling </a:t>
            </a:r>
            <a:r>
              <a:rPr lang="en-US" sz="2400" dirty="0"/>
              <a:t>exercise</a:t>
            </a:r>
          </a:p>
          <a:p>
            <a:pPr marL="174625" indent="-174625"/>
            <a:r>
              <a:rPr lang="en-US" sz="2400" dirty="0"/>
              <a:t>In order to maximize test effectiveness, intelligent sample selection is essential</a:t>
            </a:r>
          </a:p>
          <a:p>
            <a:pPr marL="174625" indent="-174625"/>
            <a:r>
              <a:rPr lang="en-US" sz="2400" dirty="0"/>
              <a:t>RBTM provides a means </a:t>
            </a:r>
            <a:r>
              <a:rPr lang="en-US" sz="2400" dirty="0" smtClean="0"/>
              <a:t>of:</a:t>
            </a:r>
          </a:p>
          <a:p>
            <a:pPr marL="574675" lvl="1" indent="-174625"/>
            <a:r>
              <a:rPr lang="en-US" sz="2000" dirty="0" smtClean="0"/>
              <a:t>selecting </a:t>
            </a:r>
            <a:r>
              <a:rPr lang="en-US" sz="2000" dirty="0"/>
              <a:t>and prioritizing types of testing</a:t>
            </a:r>
          </a:p>
          <a:p>
            <a:pPr marL="574675" lvl="1" indent="-174625"/>
            <a:r>
              <a:rPr lang="en-US" sz="2000" dirty="0"/>
              <a:t>selecting and prioritizing what should be tested</a:t>
            </a:r>
          </a:p>
          <a:p>
            <a:pPr marL="574675" lvl="1" indent="-174625"/>
            <a:r>
              <a:rPr lang="en-US" sz="2000" dirty="0"/>
              <a:t>guiding test design decisions</a:t>
            </a:r>
          </a:p>
          <a:p>
            <a:pPr marL="574675" lvl="1" indent="-174625"/>
            <a:r>
              <a:rPr lang="en-US" sz="2000" dirty="0"/>
              <a:t>guiding execution sequence</a:t>
            </a:r>
          </a:p>
          <a:p>
            <a:pPr marL="574675" lvl="1" indent="-174625"/>
            <a:r>
              <a:rPr lang="en-US" sz="2000" dirty="0"/>
              <a:t>reporting </a:t>
            </a:r>
            <a:r>
              <a:rPr lang="en-US" sz="2000" dirty="0" smtClean="0"/>
              <a:t>results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Risk Based Test Management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US" sz="2400" dirty="0"/>
              <a:t>Risk is a product of </a:t>
            </a:r>
            <a:r>
              <a:rPr lang="en-US" sz="2400" dirty="0" smtClean="0"/>
              <a:t>technical probability </a:t>
            </a:r>
            <a:r>
              <a:rPr lang="en-US" sz="2400" dirty="0"/>
              <a:t>and </a:t>
            </a:r>
            <a:r>
              <a:rPr lang="en-US" sz="2400" dirty="0" smtClean="0"/>
              <a:t>business consequence.</a:t>
            </a:r>
            <a:endParaRPr lang="en-US" sz="2400" dirty="0"/>
          </a:p>
          <a:p>
            <a:pPr marL="174625" indent="-174625"/>
            <a:r>
              <a:rPr lang="en-US" sz="2400" dirty="0"/>
              <a:t>We differentiate between:</a:t>
            </a:r>
          </a:p>
          <a:p>
            <a:pPr marL="574675" lvl="1" indent="-174625"/>
            <a:r>
              <a:rPr lang="en-US" sz="2000" dirty="0"/>
              <a:t>Project risks (risks that can affect the project)</a:t>
            </a:r>
          </a:p>
          <a:p>
            <a:pPr marL="574675" lvl="1" indent="-174625"/>
            <a:r>
              <a:rPr lang="en-US" sz="2000" dirty="0" smtClean="0"/>
              <a:t>Quality risks (risks that can affect the quality of the software we are testing)</a:t>
            </a:r>
          </a:p>
          <a:p>
            <a:pPr marL="174625" indent="-174625"/>
            <a:r>
              <a:rPr lang="en-US" sz="2400" dirty="0" smtClean="0"/>
              <a:t>RBTM </a:t>
            </a:r>
            <a:r>
              <a:rPr lang="en-US" sz="2400" dirty="0"/>
              <a:t>is concerned with Quality risks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Risk Based Test Management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39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1948</Words>
  <Application>Microsoft Macintosh PowerPoint</Application>
  <PresentationFormat>On-screen Show (4:3)</PresentationFormat>
  <Paragraphs>297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Software Testing: Test Management</vt:lpstr>
      <vt:lpstr>Introduction</vt:lpstr>
      <vt:lpstr>Context &amp; Mission</vt:lpstr>
      <vt:lpstr>Context &amp; Mission</vt:lpstr>
      <vt:lpstr>Context &amp; Mission</vt:lpstr>
      <vt:lpstr>Test Strategy</vt:lpstr>
      <vt:lpstr>Test Strategy</vt:lpstr>
      <vt:lpstr>Risk Based Test Management</vt:lpstr>
      <vt:lpstr>Risk Based Test Management</vt:lpstr>
      <vt:lpstr>Risk Based Test Management</vt:lpstr>
      <vt:lpstr>Exercise</vt:lpstr>
      <vt:lpstr>Process Models</vt:lpstr>
      <vt:lpstr>Process Models</vt:lpstr>
      <vt:lpstr>Process Models</vt:lpstr>
      <vt:lpstr>Process Models</vt:lpstr>
      <vt:lpstr>Controversies: Testing vs. Checking</vt:lpstr>
      <vt:lpstr>Controversies: Testing vs. Checking</vt:lpstr>
      <vt:lpstr>Controversies: Repeatability </vt:lpstr>
      <vt:lpstr>Controversies: Repeatability </vt:lpstr>
      <vt:lpstr>Controversies: Scripting</vt:lpstr>
      <vt:lpstr>Controversies: Scripting</vt:lpstr>
      <vt:lpstr>Controversies: Scripting</vt:lpstr>
      <vt:lpstr>Controversies: Automation</vt:lpstr>
      <vt:lpstr>Controversies: Automation</vt:lpstr>
      <vt:lpstr>Controversies: Test Documentation</vt:lpstr>
      <vt:lpstr>Controversies: Test Documentation</vt:lpstr>
      <vt:lpstr>Controversies: Metrics</vt:lpstr>
      <vt:lpstr>Controversies: Metrics</vt:lpstr>
      <vt:lpstr>Summary</vt:lpstr>
      <vt:lpstr>Preparation for Next Week</vt:lpstr>
      <vt:lpstr>Reminder</vt:lpstr>
      <vt:lpstr>Further Information</vt:lpstr>
    </vt:vector>
  </TitlesOfParts>
  <Company>CGI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Regression</dc:title>
  <dc:creator>Iain McCowatt</dc:creator>
  <cp:lastModifiedBy>Iain McCowatt</cp:lastModifiedBy>
  <cp:revision>88</cp:revision>
  <dcterms:created xsi:type="dcterms:W3CDTF">2011-12-20T00:12:33Z</dcterms:created>
  <dcterms:modified xsi:type="dcterms:W3CDTF">2013-02-27T23:05:55Z</dcterms:modified>
</cp:coreProperties>
</file>